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8FE4DF-19E9-4F3A-A304-4737C56FAAFB}" type="datetimeFigureOut">
              <a:rPr lang="en-US" smtClean="0"/>
              <a:pPr/>
              <a:t>9/24/2020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644C73-EC0E-4A50-BF12-613C044141C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8FE4DF-19E9-4F3A-A304-4737C56FAAFB}" type="datetimeFigureOut">
              <a:rPr lang="en-US" smtClean="0"/>
              <a:pPr/>
              <a:t>9/24/2020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644C73-EC0E-4A50-BF12-613C044141C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8FE4DF-19E9-4F3A-A304-4737C56FAAFB}" type="datetimeFigureOut">
              <a:rPr lang="en-US" smtClean="0"/>
              <a:pPr/>
              <a:t>9/24/2020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644C73-EC0E-4A50-BF12-613C044141C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8FE4DF-19E9-4F3A-A304-4737C56FAAFB}" type="datetimeFigureOut">
              <a:rPr lang="en-US" smtClean="0"/>
              <a:pPr/>
              <a:t>9/24/2020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644C73-EC0E-4A50-BF12-613C044141C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8FE4DF-19E9-4F3A-A304-4737C56FAAFB}" type="datetimeFigureOut">
              <a:rPr lang="en-US" smtClean="0"/>
              <a:pPr/>
              <a:t>9/24/2020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644C73-EC0E-4A50-BF12-613C044141C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8FE4DF-19E9-4F3A-A304-4737C56FAAFB}" type="datetimeFigureOut">
              <a:rPr lang="en-US" smtClean="0"/>
              <a:pPr/>
              <a:t>9/24/2020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644C73-EC0E-4A50-BF12-613C044141C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88FE4DF-19E9-4F3A-A304-4737C56FAAFB}" type="datetimeFigureOut">
              <a:rPr lang="en-US" smtClean="0"/>
              <a:pPr/>
              <a:t>9/24/2020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644C73-EC0E-4A50-BF12-613C044141C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8FE4DF-19E9-4F3A-A304-4737C56FAAFB}" type="datetimeFigureOut">
              <a:rPr lang="en-US" smtClean="0"/>
              <a:pPr/>
              <a:t>9/24/2020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644C73-EC0E-4A50-BF12-613C044141C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8FE4DF-19E9-4F3A-A304-4737C56FAAFB}" type="datetimeFigureOut">
              <a:rPr lang="en-US" smtClean="0"/>
              <a:pPr/>
              <a:t>9/24/2020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644C73-EC0E-4A50-BF12-613C044141C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8FE4DF-19E9-4F3A-A304-4737C56FAAFB}" type="datetimeFigureOut">
              <a:rPr lang="en-US" smtClean="0"/>
              <a:pPr/>
              <a:t>9/24/2020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644C73-EC0E-4A50-BF12-613C044141C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8FE4DF-19E9-4F3A-A304-4737C56FAAFB}" type="datetimeFigureOut">
              <a:rPr lang="en-US" smtClean="0"/>
              <a:pPr/>
              <a:t>9/24/2020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644C73-EC0E-4A50-BF12-613C044141C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8FE4DF-19E9-4F3A-A304-4737C56FAAFB}" type="datetimeFigureOut">
              <a:rPr lang="en-US" smtClean="0"/>
              <a:pPr/>
              <a:t>9/24/2020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44C73-EC0E-4A50-BF12-613C044141C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latin typeface="Times New Roman" pitchFamily="18" charset="0"/>
                <a:cs typeface="Times New Roman" pitchFamily="18" charset="0"/>
              </a:rPr>
              <a:t>CRITICISMS OF AUSTIN’S THEORY OF LAW</a:t>
            </a:r>
            <a:endParaRPr lang="en-US" b="1"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fontScale="85000" lnSpcReduction="20000"/>
          </a:bodyPr>
          <a:lstStyle/>
          <a:p>
            <a:r>
              <a:rPr lang="en-US" dirty="0" smtClean="0">
                <a:solidFill>
                  <a:schemeClr val="tx1"/>
                </a:solidFill>
                <a:latin typeface="Times New Roman" pitchFamily="18" charset="0"/>
                <a:cs typeface="Times New Roman" pitchFamily="18" charset="0"/>
              </a:rPr>
              <a:t>Presented by:</a:t>
            </a:r>
          </a:p>
          <a:p>
            <a:r>
              <a:rPr lang="en-US" dirty="0" err="1" smtClean="0">
                <a:solidFill>
                  <a:schemeClr val="tx1"/>
                </a:solidFill>
                <a:latin typeface="Times New Roman" pitchFamily="18" charset="0"/>
                <a:cs typeface="Times New Roman" pitchFamily="18" charset="0"/>
              </a:rPr>
              <a:t>Rinkey</a:t>
            </a:r>
            <a:r>
              <a:rPr lang="en-US" dirty="0" smtClean="0">
                <a:solidFill>
                  <a:schemeClr val="tx1"/>
                </a:solidFill>
                <a:latin typeface="Times New Roman" pitchFamily="18" charset="0"/>
                <a:cs typeface="Times New Roman" pitchFamily="18" charset="0"/>
              </a:rPr>
              <a:t> Sharma</a:t>
            </a:r>
          </a:p>
          <a:p>
            <a:r>
              <a:rPr lang="en-US" dirty="0" smtClean="0">
                <a:solidFill>
                  <a:schemeClr val="tx1"/>
                </a:solidFill>
                <a:latin typeface="Times New Roman" pitchFamily="18" charset="0"/>
                <a:cs typeface="Times New Roman" pitchFamily="18" charset="0"/>
              </a:rPr>
              <a:t>Assistant Professor of Law</a:t>
            </a:r>
          </a:p>
          <a:p>
            <a:r>
              <a:rPr lang="en-US" dirty="0" smtClean="0">
                <a:solidFill>
                  <a:schemeClr val="tx1"/>
                </a:solidFill>
                <a:latin typeface="Times New Roman" pitchFamily="18" charset="0"/>
                <a:cs typeface="Times New Roman" pitchFamily="18" charset="0"/>
              </a:rPr>
              <a:t>IILS </a:t>
            </a:r>
            <a:endParaRPr lang="en-US"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10000"/>
          </a:bodyPr>
          <a:lstStyle/>
          <a:p>
            <a:pPr algn="just"/>
            <a:r>
              <a:rPr lang="en-US" b="1" dirty="0" smtClean="0">
                <a:latin typeface="Times New Roman" pitchFamily="18" charset="0"/>
                <a:cs typeface="Times New Roman" pitchFamily="18" charset="0"/>
              </a:rPr>
              <a:t>1. LAW BEFORE STATE</a:t>
            </a:r>
          </a:p>
          <a:p>
            <a:pPr algn="just"/>
            <a:r>
              <a:rPr lang="en-US" dirty="0" smtClean="0">
                <a:latin typeface="Times New Roman" pitchFamily="18" charset="0"/>
                <a:cs typeface="Times New Roman" pitchFamily="18" charset="0"/>
              </a:rPr>
              <a:t>It was contended by the jurists belonging to Historical school that laws were in existence even before the existence of the State. They said that it has its source in custom, religion or public opinion. </a:t>
            </a:r>
          </a:p>
          <a:p>
            <a:pPr algn="just"/>
            <a:r>
              <a:rPr lang="en-US" dirty="0" smtClean="0">
                <a:latin typeface="Times New Roman" pitchFamily="18" charset="0"/>
                <a:cs typeface="Times New Roman" pitchFamily="18" charset="0"/>
              </a:rPr>
              <a:t>However, Austin said that the source of law was a Sovereign in a state. Thus, this view was </a:t>
            </a:r>
            <a:r>
              <a:rPr lang="en-US" dirty="0" err="1" smtClean="0">
                <a:latin typeface="Times New Roman" pitchFamily="18" charset="0"/>
                <a:cs typeface="Times New Roman" pitchFamily="18" charset="0"/>
              </a:rPr>
              <a:t>criticised</a:t>
            </a:r>
            <a:r>
              <a:rPr lang="en-US" dirty="0" smtClean="0">
                <a:latin typeface="Times New Roman" pitchFamily="18" charset="0"/>
                <a:cs typeface="Times New Roman" pitchFamily="18" charset="0"/>
              </a:rPr>
              <a:t> by the jurists.</a:t>
            </a:r>
          </a:p>
          <a:p>
            <a:pPr algn="just"/>
            <a:r>
              <a:rPr lang="en-US" dirty="0" smtClean="0">
                <a:latin typeface="Times New Roman" pitchFamily="18" charset="0"/>
                <a:cs typeface="Times New Roman" pitchFamily="18" charset="0"/>
              </a:rPr>
              <a:t>They said that state enforces it because it is already a law. It is not correct to say that it becomes law because the state enforces it.</a:t>
            </a:r>
          </a:p>
          <a:p>
            <a:pPr algn="just"/>
            <a:r>
              <a:rPr lang="en-US" dirty="0" smtClean="0">
                <a:latin typeface="Times New Roman" pitchFamily="18" charset="0"/>
                <a:cs typeface="Times New Roman" pitchFamily="18" charset="0"/>
              </a:rPr>
              <a:t>Hence, law cannot always and everywhere the creation of the State.</a:t>
            </a:r>
          </a:p>
          <a:p>
            <a:pPr algn="just"/>
            <a:r>
              <a:rPr lang="en-US" b="1" dirty="0" smtClean="0">
                <a:latin typeface="Times New Roman" pitchFamily="18" charset="0"/>
                <a:cs typeface="Times New Roman" pitchFamily="18" charset="0"/>
              </a:rPr>
              <a:t>Example:</a:t>
            </a:r>
            <a:r>
              <a:rPr lang="en-US" dirty="0" smtClean="0">
                <a:latin typeface="Times New Roman" pitchFamily="18" charset="0"/>
                <a:cs typeface="Times New Roman" pitchFamily="18" charset="0"/>
              </a:rPr>
              <a:t> Hindu Marriage ceremonies, right of way </a:t>
            </a:r>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normAutofit lnSpcReduction="10000"/>
          </a:bodyPr>
          <a:lstStyle/>
          <a:p>
            <a:pPr algn="just"/>
            <a:r>
              <a:rPr lang="en-US" b="1" dirty="0" smtClean="0">
                <a:latin typeface="Times New Roman" pitchFamily="18" charset="0"/>
                <a:cs typeface="Times New Roman" pitchFamily="18" charset="0"/>
              </a:rPr>
              <a:t>2. GENERALITY OF LAW</a:t>
            </a:r>
          </a:p>
          <a:p>
            <a:pPr algn="just"/>
            <a:r>
              <a:rPr lang="en-US" dirty="0" smtClean="0">
                <a:latin typeface="Times New Roman" pitchFamily="18" charset="0"/>
                <a:cs typeface="Times New Roman" pitchFamily="18" charset="0"/>
              </a:rPr>
              <a:t>According to Austin, law is a general rule of conduct, but that is not practicable in every sphere of law. In fact, there are some laws that are particular in nature.</a:t>
            </a:r>
          </a:p>
          <a:p>
            <a:pPr algn="just"/>
            <a:r>
              <a:rPr lang="en-US" b="1" dirty="0" smtClean="0">
                <a:latin typeface="Times New Roman" pitchFamily="18" charset="0"/>
                <a:cs typeface="Times New Roman" pitchFamily="18" charset="0"/>
              </a:rPr>
              <a:t>Example:</a:t>
            </a:r>
            <a:r>
              <a:rPr lang="en-US" dirty="0" smtClean="0">
                <a:latin typeface="Times New Roman" pitchFamily="18" charset="0"/>
                <a:cs typeface="Times New Roman" pitchFamily="18" charset="0"/>
              </a:rPr>
              <a:t> Constitutional law: General law; Hindu/Muslim law: Particular law.</a:t>
            </a:r>
          </a:p>
          <a:p>
            <a:pPr algn="just"/>
            <a:r>
              <a:rPr lang="en-US" b="1" dirty="0" smtClean="0">
                <a:latin typeface="Times New Roman" pitchFamily="18" charset="0"/>
                <a:cs typeface="Times New Roman" pitchFamily="18" charset="0"/>
              </a:rPr>
              <a:t>3. PROMULGATION</a:t>
            </a:r>
          </a:p>
          <a:p>
            <a:pPr algn="just"/>
            <a:r>
              <a:rPr lang="en-US" dirty="0" smtClean="0">
                <a:latin typeface="Times New Roman" pitchFamily="18" charset="0"/>
                <a:cs typeface="Times New Roman" pitchFamily="18" charset="0"/>
              </a:rPr>
              <a:t>According to Austin, law is a command and that command has to be communicated to the people by whom it is meant to be obeyed or followed. This view of Austin is not rational.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r>
              <a:rPr lang="en-US" b="1" dirty="0" smtClean="0">
                <a:latin typeface="Times New Roman" pitchFamily="18" charset="0"/>
                <a:cs typeface="Times New Roman" pitchFamily="18" charset="0"/>
              </a:rPr>
              <a:t>3. LAW AS COMMAND</a:t>
            </a:r>
          </a:p>
          <a:p>
            <a:pPr algn="just"/>
            <a:r>
              <a:rPr lang="en-US" dirty="0" smtClean="0">
                <a:latin typeface="Times New Roman" pitchFamily="18" charset="0"/>
                <a:cs typeface="Times New Roman" pitchFamily="18" charset="0"/>
              </a:rPr>
              <a:t>According to Austin, law is a command of the Sovereign but all laws cannot be expressed in terms of </a:t>
            </a:r>
            <a:r>
              <a:rPr lang="en-US" dirty="0" smtClean="0">
                <a:latin typeface="Times New Roman" pitchFamily="18" charset="0"/>
                <a:cs typeface="Times New Roman" pitchFamily="18" charset="0"/>
              </a:rPr>
              <a:t>command</a:t>
            </a:r>
            <a:r>
              <a:rPr lang="en-US"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There are large number of laws which are neither command nor forbid things to be done rather they empower people with some rights.</a:t>
            </a:r>
          </a:p>
          <a:p>
            <a:pPr algn="just"/>
            <a:r>
              <a:rPr lang="en-US" b="1" dirty="0" smtClean="0">
                <a:latin typeface="Times New Roman" pitchFamily="18" charset="0"/>
                <a:cs typeface="Times New Roman" pitchFamily="18" charset="0"/>
              </a:rPr>
              <a:t>Example:</a:t>
            </a:r>
            <a:r>
              <a:rPr lang="en-US" dirty="0" smtClean="0">
                <a:latin typeface="Times New Roman" pitchFamily="18" charset="0"/>
                <a:cs typeface="Times New Roman" pitchFamily="18" charset="0"/>
              </a:rPr>
              <a:t> right to vote, law relating to contract, law relating to sale of property, law relating to making of will etc.</a:t>
            </a:r>
            <a:endParaRPr lang="en-US"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92500" lnSpcReduction="10000"/>
          </a:bodyPr>
          <a:lstStyle/>
          <a:p>
            <a:pPr algn="just"/>
            <a:r>
              <a:rPr lang="en-US" b="1" dirty="0" smtClean="0">
                <a:latin typeface="Times New Roman" pitchFamily="18" charset="0"/>
                <a:cs typeface="Times New Roman" pitchFamily="18" charset="0"/>
              </a:rPr>
              <a:t>5. EXISTENCE OF PERSONAL COMMANDER</a:t>
            </a:r>
          </a:p>
          <a:p>
            <a:pPr algn="just"/>
            <a:r>
              <a:rPr lang="en-US" dirty="0" smtClean="0">
                <a:latin typeface="Times New Roman" pitchFamily="18" charset="0"/>
                <a:cs typeface="Times New Roman" pitchFamily="18" charset="0"/>
              </a:rPr>
              <a:t>The definition of law given by Austin suggests that there should be personal commander who is giving the law to the people. however, in modern legal system, it is impossible to identify any commander in this personal sense. In other words, laws are not always coming from determinate superior.</a:t>
            </a:r>
          </a:p>
          <a:p>
            <a:pPr algn="just"/>
            <a:r>
              <a:rPr lang="en-US" b="1" dirty="0" smtClean="0">
                <a:latin typeface="Times New Roman" pitchFamily="18" charset="0"/>
                <a:cs typeface="Times New Roman" pitchFamily="18" charset="0"/>
              </a:rPr>
              <a:t>6. LAW – MAKING POWER OF SOVEREIGN IS LIMITED</a:t>
            </a:r>
          </a:p>
          <a:p>
            <a:pPr algn="just"/>
            <a:r>
              <a:rPr lang="en-US" dirty="0" smtClean="0">
                <a:latin typeface="Times New Roman" pitchFamily="18" charset="0"/>
                <a:cs typeface="Times New Roman" pitchFamily="18" charset="0"/>
              </a:rPr>
              <a:t>Austin said that power of sovereign is unlimited. It cannot be accepted. </a:t>
            </a:r>
          </a:p>
          <a:p>
            <a:pPr algn="just"/>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algn="just"/>
            <a:r>
              <a:rPr lang="en-US" b="1" dirty="0" smtClean="0">
                <a:latin typeface="Times New Roman" pitchFamily="18" charset="0"/>
                <a:cs typeface="Times New Roman" pitchFamily="18" charset="0"/>
              </a:rPr>
              <a:t>7. SANCTION</a:t>
            </a:r>
          </a:p>
          <a:p>
            <a:pPr algn="just"/>
            <a:r>
              <a:rPr lang="en-US" dirty="0" smtClean="0">
                <a:latin typeface="Times New Roman" pitchFamily="18" charset="0"/>
                <a:cs typeface="Times New Roman" pitchFamily="18" charset="0"/>
              </a:rPr>
              <a:t>Austin said that it is the sanction (fear of punishment) which gives enforceability to all laws. However, sanction does not compel the people to obey the law but they obey the laws because they wanted to obey them i.e., it is the willingness of the people to obey the law gives force to the law in actual sense.</a:t>
            </a:r>
          </a:p>
          <a:p>
            <a:pPr algn="just"/>
            <a:r>
              <a:rPr lang="en-US" dirty="0" smtClean="0">
                <a:latin typeface="Times New Roman" pitchFamily="18" charset="0"/>
                <a:cs typeface="Times New Roman" pitchFamily="18" charset="0"/>
              </a:rPr>
              <a:t>Force is the last resort to secure obedience.</a:t>
            </a:r>
          </a:p>
          <a:p>
            <a:pPr algn="just"/>
            <a:r>
              <a:rPr lang="en-US" dirty="0" smtClean="0">
                <a:latin typeface="Times New Roman" pitchFamily="18" charset="0"/>
                <a:cs typeface="Times New Roman" pitchFamily="18" charset="0"/>
              </a:rPr>
              <a:t>Hence, it can be said that the theory of Austin may be true in monarchical police state. </a:t>
            </a:r>
            <a:endParaRPr lang="en-US"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r>
              <a:rPr lang="en-US" b="1" dirty="0" smtClean="0">
                <a:latin typeface="Times New Roman" pitchFamily="18" charset="0"/>
                <a:cs typeface="Times New Roman" pitchFamily="18" charset="0"/>
              </a:rPr>
              <a:t>8. NOT APPLICABLE TO INTERNATIONAL LAW</a:t>
            </a:r>
          </a:p>
          <a:p>
            <a:pPr algn="just"/>
            <a:r>
              <a:rPr lang="en-US" dirty="0" smtClean="0">
                <a:latin typeface="Times New Roman" pitchFamily="18" charset="0"/>
                <a:cs typeface="Times New Roman" pitchFamily="18" charset="0"/>
              </a:rPr>
              <a:t>International laws are not command of any sovereign, yet it is considered to be law by all concerned.</a:t>
            </a:r>
          </a:p>
          <a:p>
            <a:pPr algn="just"/>
            <a:r>
              <a:rPr lang="en-US" dirty="0" smtClean="0">
                <a:latin typeface="Times New Roman" pitchFamily="18" charset="0"/>
                <a:cs typeface="Times New Roman" pitchFamily="18" charset="0"/>
              </a:rPr>
              <a:t>He regarded international law as positive morality i.e., not a law in proper sense. However, this view of Austin shall not be accepted by anyone. His definition excludes the very important branch of law.</a:t>
            </a:r>
            <a:endParaRPr lang="en-US"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10000"/>
          </a:bodyPr>
          <a:lstStyle/>
          <a:p>
            <a:pPr algn="just"/>
            <a:r>
              <a:rPr lang="en-US" b="1" dirty="0" smtClean="0">
                <a:latin typeface="Times New Roman" pitchFamily="18" charset="0"/>
                <a:cs typeface="Times New Roman" pitchFamily="18" charset="0"/>
              </a:rPr>
              <a:t>9. NOT APPLICABLE TO CONSTITUTIONAL LAW</a:t>
            </a:r>
          </a:p>
          <a:p>
            <a:pPr algn="just"/>
            <a:r>
              <a:rPr lang="en-US" dirty="0" smtClean="0">
                <a:latin typeface="Times New Roman" pitchFamily="18" charset="0"/>
                <a:cs typeface="Times New Roman" pitchFamily="18" charset="0"/>
              </a:rPr>
              <a:t>Austin’s definition of law is not applicable to Constitutional law.</a:t>
            </a:r>
          </a:p>
          <a:p>
            <a:pPr algn="just"/>
            <a:r>
              <a:rPr lang="en-US" dirty="0" smtClean="0">
                <a:latin typeface="Times New Roman" pitchFamily="18" charset="0"/>
                <a:cs typeface="Times New Roman" pitchFamily="18" charset="0"/>
              </a:rPr>
              <a:t>Constitutional law basically set out the powers of the different organs of the state.</a:t>
            </a:r>
          </a:p>
          <a:p>
            <a:pPr algn="just"/>
            <a:r>
              <a:rPr lang="en-US" dirty="0" smtClean="0">
                <a:latin typeface="Times New Roman" pitchFamily="18" charset="0"/>
                <a:cs typeface="Times New Roman" pitchFamily="18" charset="0"/>
              </a:rPr>
              <a:t>Sovereign needs to be abide by the Constitution. He needs to function within the parameters set by the Constitution.</a:t>
            </a:r>
          </a:p>
          <a:p>
            <a:pPr algn="just"/>
            <a:r>
              <a:rPr lang="en-US" dirty="0" smtClean="0">
                <a:latin typeface="Times New Roman" pitchFamily="18" charset="0"/>
                <a:cs typeface="Times New Roman" pitchFamily="18" charset="0"/>
              </a:rPr>
              <a:t>Constitutional law is not the outcome of Sovereign’s command rather it is the Constitution which creates the Sovereign. </a:t>
            </a:r>
            <a:endParaRPr lang="en-US"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algn="just"/>
            <a:r>
              <a:rPr lang="en-US" b="1" dirty="0" smtClean="0">
                <a:latin typeface="Times New Roman" pitchFamily="18" charset="0"/>
                <a:cs typeface="Times New Roman" pitchFamily="18" charset="0"/>
              </a:rPr>
              <a:t>10. DISREGARD OF ETHICAL ELEMENTS</a:t>
            </a:r>
          </a:p>
          <a:p>
            <a:pPr algn="just"/>
            <a:r>
              <a:rPr lang="en-US" dirty="0" smtClean="0">
                <a:latin typeface="Times New Roman" pitchFamily="18" charset="0"/>
                <a:cs typeface="Times New Roman" pitchFamily="18" charset="0"/>
              </a:rPr>
              <a:t>The major defect in Austin’s theory of law is that he totally separate morality (justice) from law.</a:t>
            </a:r>
          </a:p>
          <a:p>
            <a:pPr algn="just"/>
            <a:r>
              <a:rPr lang="en-US" dirty="0" smtClean="0">
                <a:latin typeface="Times New Roman" pitchFamily="18" charset="0"/>
                <a:cs typeface="Times New Roman" pitchFamily="18" charset="0"/>
              </a:rPr>
              <a:t>He said whether law is good or bad, it has to be accepted by the people. however, this view cannot be accepted because law without justice is inadequate. In fact, the main of law is to ensure justice to people.</a:t>
            </a:r>
            <a:endParaRPr lang="en-US"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TotalTime>
  <Words>699</Words>
  <Application>Microsoft Office PowerPoint</Application>
  <PresentationFormat>On-screen Show (4:3)</PresentationFormat>
  <Paragraphs>39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CRITICISMS OF AUSTIN’S THEORY OF LAW</vt:lpstr>
      <vt:lpstr>Slide 2</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5</cp:revision>
  <dcterms:created xsi:type="dcterms:W3CDTF">2020-09-23T14:03:11Z</dcterms:created>
  <dcterms:modified xsi:type="dcterms:W3CDTF">2020-09-24T05:29:17Z</dcterms:modified>
</cp:coreProperties>
</file>