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59" r:id="rId6"/>
    <p:sldId id="261" r:id="rId7"/>
    <p:sldId id="269" r:id="rId8"/>
    <p:sldId id="262" r:id="rId9"/>
    <p:sldId id="263" r:id="rId10"/>
    <p:sldId id="264" r:id="rId11"/>
    <p:sldId id="265" r:id="rId12"/>
    <p:sldId id="266" r:id="rId13"/>
    <p:sldId id="267" r:id="rId14"/>
    <p:sldId id="270" r:id="rId15"/>
    <p:sldId id="271" r:id="rId16"/>
    <p:sldId id="272" r:id="rId17"/>
    <p:sldId id="273" r:id="rId18"/>
    <p:sldId id="274" r:id="rId19"/>
    <p:sldId id="268"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1" d="100"/>
          <a:sy n="71" d="100"/>
        </p:scale>
        <p:origin x="618" y="60"/>
      </p:cViewPr>
      <p:guideLst>
        <p:guide orient="horz"/>
        <p:guide/>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2/25/2019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2012" y="1855694"/>
            <a:ext cx="11143129" cy="1079440"/>
          </a:xfrm>
        </p:spPr>
        <p:txBody>
          <a:bodyPr>
            <a:noAutofit/>
          </a:bodyPr>
          <a:lstStyle/>
          <a:p>
            <a:r>
              <a:rPr lang="en-US" sz="6600" dirty="0" smtClean="0"/>
              <a:t>WINGS OF GOVERNMENT</a:t>
            </a:r>
            <a:endParaRPr lang="en-US" sz="6600" dirty="0"/>
          </a:p>
        </p:txBody>
      </p:sp>
      <p:sp>
        <p:nvSpPr>
          <p:cNvPr id="4" name="Rectangle 3"/>
          <p:cNvSpPr/>
          <p:nvPr/>
        </p:nvSpPr>
        <p:spPr>
          <a:xfrm>
            <a:off x="1709289" y="3908627"/>
            <a:ext cx="8107063" cy="1862048"/>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1500" b="1" dirty="0" smtClean="0">
                <a:ln/>
                <a:solidFill>
                  <a:schemeClr val="accent3"/>
                </a:solidFill>
              </a:rPr>
              <a:t>EXECUTIVE</a:t>
            </a:r>
            <a:endParaRPr lang="en-US" sz="11500" b="1" dirty="0">
              <a:ln/>
              <a:solidFill>
                <a:schemeClr val="accent3"/>
              </a:solidFill>
            </a:endParaRPr>
          </a:p>
        </p:txBody>
      </p:sp>
    </p:spTree>
    <p:extLst>
      <p:ext uri="{BB962C8B-B14F-4D97-AF65-F5344CB8AC3E}">
        <p14:creationId xmlns:p14="http://schemas.microsoft.com/office/powerpoint/2010/main" val="3030606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a:p>
          <a:p>
            <a:endParaRPr lang="en-US" dirty="0"/>
          </a:p>
        </p:txBody>
      </p:sp>
      <p:sp>
        <p:nvSpPr>
          <p:cNvPr id="4" name="Rectangle 3"/>
          <p:cNvSpPr/>
          <p:nvPr/>
        </p:nvSpPr>
        <p:spPr>
          <a:xfrm>
            <a:off x="1107233" y="606090"/>
            <a:ext cx="9697616" cy="6001643"/>
          </a:xfrm>
          <a:prstGeom prst="rect">
            <a:avLst/>
          </a:prstGeom>
        </p:spPr>
        <p:txBody>
          <a:bodyPr wrap="square">
            <a:spAutoFit/>
          </a:bodyPr>
          <a:lstStyle/>
          <a:p>
            <a:r>
              <a:rPr lang="en-US" sz="3200" b="1" dirty="0"/>
              <a:t>In a Presidential Executive, there is:</a:t>
            </a:r>
          </a:p>
          <a:p>
            <a:r>
              <a:rPr lang="en-US" sz="3200" b="1" dirty="0"/>
              <a:t>(</a:t>
            </a:r>
            <a:r>
              <a:rPr lang="en-US" sz="3200" b="1" dirty="0" err="1"/>
              <a:t>i</a:t>
            </a:r>
            <a:r>
              <a:rPr lang="en-US" sz="3200" b="1" dirty="0"/>
              <a:t>) Separation of powers between the executive and the legislature;</a:t>
            </a:r>
          </a:p>
          <a:p>
            <a:r>
              <a:rPr lang="en-US" sz="3200" b="1" dirty="0"/>
              <a:t>(ii) The membership of the two organs is incompatible i.e. member of one cannot be a member of the other;</a:t>
            </a:r>
          </a:p>
          <a:p>
            <a:r>
              <a:rPr lang="en-US" sz="3200" b="1" dirty="0"/>
              <a:t>(iii) The executive is not responsible to the legislature; and</a:t>
            </a:r>
          </a:p>
          <a:p>
            <a:r>
              <a:rPr lang="en-US" sz="3200" b="1" dirty="0"/>
              <a:t>(iv) Neither can dissolve nor remove the other.</a:t>
            </a:r>
          </a:p>
          <a:p>
            <a:r>
              <a:rPr lang="en-US" sz="3200" b="1" dirty="0"/>
              <a:t>The parliamentary executives are functioning in India, U.K., Canada, New Zealand, Australia and several other states. </a:t>
            </a:r>
          </a:p>
        </p:txBody>
      </p:sp>
    </p:spTree>
    <p:extLst>
      <p:ext uri="{BB962C8B-B14F-4D97-AF65-F5344CB8AC3E}">
        <p14:creationId xmlns:p14="http://schemas.microsoft.com/office/powerpoint/2010/main" val="23116930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557" y="213563"/>
            <a:ext cx="8911687" cy="1280890"/>
          </a:xfrm>
        </p:spPr>
        <p:txBody>
          <a:bodyPr>
            <a:normAutofit fontScale="90000"/>
          </a:bodyPr>
          <a:lstStyle/>
          <a:p>
            <a:r>
              <a:rPr lang="en-US" b="1" u="sng" dirty="0" smtClean="0">
                <a:solidFill>
                  <a:schemeClr val="tx1"/>
                </a:solidFill>
              </a:rPr>
              <a:t>Methods of choosing the chief executive or modes of constituting the executive</a:t>
            </a:r>
            <a:endParaRPr lang="en-US" b="1" u="sng" dirty="0">
              <a:solidFill>
                <a:schemeClr val="tx1"/>
              </a:solidFill>
            </a:endParaRPr>
          </a:p>
        </p:txBody>
      </p:sp>
      <p:sp>
        <p:nvSpPr>
          <p:cNvPr id="3" name="Content Placeholder 2"/>
          <p:cNvSpPr>
            <a:spLocks noGrp="1"/>
          </p:cNvSpPr>
          <p:nvPr>
            <p:ph idx="1"/>
          </p:nvPr>
        </p:nvSpPr>
        <p:spPr>
          <a:xfrm>
            <a:off x="709127" y="1772816"/>
            <a:ext cx="10972800" cy="4478694"/>
          </a:xfrm>
        </p:spPr>
        <p:txBody>
          <a:bodyPr>
            <a:normAutofit/>
          </a:bodyPr>
          <a:lstStyle/>
          <a:p>
            <a:r>
              <a:rPr lang="en-US" sz="2800" b="1" dirty="0" smtClean="0">
                <a:solidFill>
                  <a:schemeClr val="tx1"/>
                </a:solidFill>
              </a:rPr>
              <a:t>1.Hereditary</a:t>
            </a:r>
          </a:p>
          <a:p>
            <a:r>
              <a:rPr lang="en-US" sz="2800" b="1" dirty="0" smtClean="0">
                <a:solidFill>
                  <a:schemeClr val="tx1"/>
                </a:solidFill>
              </a:rPr>
              <a:t>2.Direct popular election</a:t>
            </a:r>
          </a:p>
          <a:p>
            <a:pPr marL="0" indent="0">
              <a:buNone/>
            </a:pPr>
            <a:r>
              <a:rPr lang="en-US" sz="2800" b="1" dirty="0">
                <a:solidFill>
                  <a:schemeClr val="tx1"/>
                </a:solidFill>
              </a:rPr>
              <a:t> </a:t>
            </a:r>
            <a:r>
              <a:rPr lang="en-US" sz="2800" b="1" dirty="0" smtClean="0">
                <a:solidFill>
                  <a:schemeClr val="tx1"/>
                </a:solidFill>
              </a:rPr>
              <a:t>        a)INDIRECT ELECTION BY ELECTORAL COLLEGE</a:t>
            </a:r>
          </a:p>
          <a:p>
            <a:pPr marL="0" indent="0">
              <a:buNone/>
            </a:pPr>
            <a:r>
              <a:rPr lang="en-US" sz="2800" b="1" dirty="0" smtClean="0">
                <a:solidFill>
                  <a:schemeClr val="tx1"/>
                </a:solidFill>
              </a:rPr>
              <a:t>         b)INDIRECT ELECTION BY THE LEGISLATURE             </a:t>
            </a:r>
          </a:p>
          <a:p>
            <a:pPr marL="0" indent="0">
              <a:buNone/>
            </a:pPr>
            <a:r>
              <a:rPr lang="en-US" sz="2800" b="1" dirty="0">
                <a:solidFill>
                  <a:schemeClr val="tx1"/>
                </a:solidFill>
              </a:rPr>
              <a:t> </a:t>
            </a:r>
            <a:r>
              <a:rPr lang="en-US" sz="2800" b="1" dirty="0" smtClean="0">
                <a:solidFill>
                  <a:schemeClr val="tx1"/>
                </a:solidFill>
              </a:rPr>
              <a:t>        c) NOMINATION</a:t>
            </a:r>
            <a:endParaRPr lang="en-US" sz="2800" b="1" dirty="0">
              <a:solidFill>
                <a:schemeClr val="tx1"/>
              </a:solidFill>
            </a:endParaRPr>
          </a:p>
        </p:txBody>
      </p:sp>
    </p:spTree>
    <p:extLst>
      <p:ext uri="{BB962C8B-B14F-4D97-AF65-F5344CB8AC3E}">
        <p14:creationId xmlns:p14="http://schemas.microsoft.com/office/powerpoint/2010/main" val="30707367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896" y="250885"/>
            <a:ext cx="8911687" cy="1280890"/>
          </a:xfrm>
        </p:spPr>
        <p:txBody>
          <a:bodyPr/>
          <a:lstStyle/>
          <a:p>
            <a:r>
              <a:rPr lang="en-US" b="1" dirty="0" smtClean="0">
                <a:solidFill>
                  <a:schemeClr val="tx1"/>
                </a:solidFill>
              </a:rPr>
              <a:t>RISE OR INCREASE IN THE POWERS OF EXECUTIVE TIMES</a:t>
            </a:r>
            <a:endParaRPr lang="en-US" b="1" dirty="0">
              <a:solidFill>
                <a:schemeClr val="tx1"/>
              </a:solidFill>
            </a:endParaRPr>
          </a:p>
        </p:txBody>
      </p:sp>
      <p:sp>
        <p:nvSpPr>
          <p:cNvPr id="3" name="Content Placeholder 2"/>
          <p:cNvSpPr>
            <a:spLocks noGrp="1"/>
          </p:cNvSpPr>
          <p:nvPr>
            <p:ph idx="1"/>
          </p:nvPr>
        </p:nvSpPr>
        <p:spPr>
          <a:xfrm>
            <a:off x="947024" y="1531775"/>
            <a:ext cx="10417662" cy="4999653"/>
          </a:xfrm>
        </p:spPr>
        <p:txBody>
          <a:bodyPr>
            <a:normAutofit/>
          </a:bodyPr>
          <a:lstStyle/>
          <a:p>
            <a:r>
              <a:rPr lang="en-US" sz="2800" b="1" dirty="0" smtClean="0">
                <a:solidFill>
                  <a:schemeClr val="tx1"/>
                </a:solidFill>
              </a:rPr>
              <a:t>LEGISLATIVE OVER BURDEN</a:t>
            </a:r>
          </a:p>
          <a:p>
            <a:r>
              <a:rPr lang="en-US" sz="2800" b="1" dirty="0" smtClean="0">
                <a:solidFill>
                  <a:schemeClr val="tx1"/>
                </a:solidFill>
              </a:rPr>
              <a:t>COMPLEX NATURE OF PROBLEMS</a:t>
            </a:r>
          </a:p>
          <a:p>
            <a:r>
              <a:rPr lang="en-US" sz="2800" b="1" dirty="0" smtClean="0">
                <a:solidFill>
                  <a:schemeClr val="tx1"/>
                </a:solidFill>
              </a:rPr>
              <a:t>PLANNING</a:t>
            </a:r>
          </a:p>
          <a:p>
            <a:r>
              <a:rPr lang="en-US" sz="2800" b="1" dirty="0" smtClean="0">
                <a:solidFill>
                  <a:schemeClr val="tx1"/>
                </a:solidFill>
              </a:rPr>
              <a:t>POLITICAL PARTIES</a:t>
            </a:r>
          </a:p>
          <a:p>
            <a:r>
              <a:rPr lang="en-US" sz="2800" b="1" dirty="0" smtClean="0">
                <a:solidFill>
                  <a:schemeClr val="tx1"/>
                </a:solidFill>
              </a:rPr>
              <a:t>DELEGETED LEGISLATION</a:t>
            </a:r>
          </a:p>
          <a:p>
            <a:r>
              <a:rPr lang="en-US" sz="2800" b="1" dirty="0" smtClean="0">
                <a:solidFill>
                  <a:schemeClr val="tx1"/>
                </a:solidFill>
              </a:rPr>
              <a:t>EXPERTISE OF EXECUTIVE </a:t>
            </a:r>
          </a:p>
          <a:p>
            <a:r>
              <a:rPr lang="en-US" sz="2800" b="1" dirty="0" smtClean="0">
                <a:solidFill>
                  <a:schemeClr val="tx1"/>
                </a:solidFill>
              </a:rPr>
              <a:t>TIME FACTOR</a:t>
            </a:r>
          </a:p>
          <a:p>
            <a:r>
              <a:rPr lang="en-US" sz="2800" b="1" dirty="0" smtClean="0">
                <a:solidFill>
                  <a:schemeClr val="tx1"/>
                </a:solidFill>
              </a:rPr>
              <a:t>NEARNESS TO PEOPLE</a:t>
            </a:r>
            <a:endParaRPr lang="en-US" sz="2800" b="1" dirty="0">
              <a:solidFill>
                <a:schemeClr val="tx1"/>
              </a:solidFill>
            </a:endParaRPr>
          </a:p>
        </p:txBody>
      </p:sp>
    </p:spTree>
    <p:extLst>
      <p:ext uri="{BB962C8B-B14F-4D97-AF65-F5344CB8AC3E}">
        <p14:creationId xmlns:p14="http://schemas.microsoft.com/office/powerpoint/2010/main" val="1848481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1121" y="0"/>
            <a:ext cx="8911687" cy="1280890"/>
          </a:xfrm>
        </p:spPr>
        <p:txBody>
          <a:bodyPr/>
          <a:lstStyle/>
          <a:p>
            <a:r>
              <a:rPr lang="en-US" b="1" u="sng" dirty="0" smtClean="0">
                <a:solidFill>
                  <a:schemeClr val="tx1"/>
                </a:solidFill>
              </a:rPr>
              <a:t>POWERS AND FUNCTIONS OF THE EXECUTIVE</a:t>
            </a:r>
            <a:endParaRPr lang="en-US" b="1" u="sng" dirty="0">
              <a:solidFill>
                <a:schemeClr val="tx1"/>
              </a:solidFill>
            </a:endParaRPr>
          </a:p>
        </p:txBody>
      </p:sp>
      <p:sp>
        <p:nvSpPr>
          <p:cNvPr id="3" name="Content Placeholder 2"/>
          <p:cNvSpPr>
            <a:spLocks noGrp="1"/>
          </p:cNvSpPr>
          <p:nvPr>
            <p:ph idx="1"/>
          </p:nvPr>
        </p:nvSpPr>
        <p:spPr>
          <a:xfrm>
            <a:off x="532890" y="1280890"/>
            <a:ext cx="11688147" cy="5326224"/>
          </a:xfrm>
        </p:spPr>
        <p:txBody>
          <a:bodyPr>
            <a:noAutofit/>
          </a:bodyPr>
          <a:lstStyle/>
          <a:p>
            <a:r>
              <a:rPr lang="en-US" sz="2800" b="1" dirty="0" smtClean="0">
                <a:solidFill>
                  <a:schemeClr val="tx1"/>
                </a:solidFill>
              </a:rPr>
              <a:t>ADMINISTRATIVE FUCTION/ENFORCEMENT OF LAW AND MAINTENANCE OF ORDER</a:t>
            </a:r>
          </a:p>
          <a:p>
            <a:r>
              <a:rPr lang="en-US" sz="2800" b="1" dirty="0" smtClean="0">
                <a:solidFill>
                  <a:schemeClr val="tx1"/>
                </a:solidFill>
              </a:rPr>
              <a:t>DIPLOMATIC FUNCTIONS (EXTERNAL ADMINISTRATION OR CONDUCTING THE FOREIGN RELATION)</a:t>
            </a:r>
          </a:p>
          <a:p>
            <a:r>
              <a:rPr lang="en-US" sz="2800" b="1" dirty="0" smtClean="0">
                <a:solidFill>
                  <a:schemeClr val="tx1"/>
                </a:solidFill>
              </a:rPr>
              <a:t>MILITARY FUNCTION (PROTECTING TERRITORIAL INTEGRITY)</a:t>
            </a:r>
          </a:p>
          <a:p>
            <a:r>
              <a:rPr lang="en-US" sz="2800" b="1" dirty="0" smtClean="0">
                <a:solidFill>
                  <a:schemeClr val="tx1"/>
                </a:solidFill>
              </a:rPr>
              <a:t>LEGISLATIVE FUNCTIONS</a:t>
            </a:r>
          </a:p>
          <a:p>
            <a:r>
              <a:rPr lang="en-US" sz="2800" b="1" dirty="0" smtClean="0">
                <a:solidFill>
                  <a:schemeClr val="tx1"/>
                </a:solidFill>
              </a:rPr>
              <a:t>FINANCIAL FUNCTIONS</a:t>
            </a:r>
          </a:p>
          <a:p>
            <a:r>
              <a:rPr lang="en-US" sz="2800" b="1" dirty="0" smtClean="0">
                <a:solidFill>
                  <a:schemeClr val="tx1"/>
                </a:solidFill>
              </a:rPr>
              <a:t>JUDICIAL FUNCTIONS</a:t>
            </a:r>
          </a:p>
          <a:p>
            <a:r>
              <a:rPr lang="en-US" sz="2800" b="1" dirty="0" smtClean="0">
                <a:solidFill>
                  <a:schemeClr val="tx1"/>
                </a:solidFill>
              </a:rPr>
              <a:t>MISCELLANEOUS FUNCTIONS</a:t>
            </a:r>
            <a:endParaRPr lang="en-US" sz="2800" b="1" dirty="0">
              <a:solidFill>
                <a:schemeClr val="tx1"/>
              </a:solidFill>
            </a:endParaRPr>
          </a:p>
        </p:txBody>
      </p:sp>
    </p:spTree>
    <p:extLst>
      <p:ext uri="{BB962C8B-B14F-4D97-AF65-F5344CB8AC3E}">
        <p14:creationId xmlns:p14="http://schemas.microsoft.com/office/powerpoint/2010/main" val="3378102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9127" y="335902"/>
            <a:ext cx="10795485" cy="5575320"/>
          </a:xfrm>
        </p:spPr>
        <p:txBody>
          <a:bodyPr>
            <a:normAutofit lnSpcReduction="10000"/>
          </a:bodyPr>
          <a:lstStyle/>
          <a:p>
            <a:r>
              <a:rPr lang="en-US" sz="2400" b="1" u="sng" dirty="0">
                <a:solidFill>
                  <a:schemeClr val="tx1"/>
                </a:solidFill>
              </a:rPr>
              <a:t>1) Administrative</a:t>
            </a:r>
            <a:r>
              <a:rPr lang="en-US" dirty="0"/>
              <a:t>:</a:t>
            </a:r>
          </a:p>
          <a:p>
            <a:endParaRPr lang="en-US" dirty="0"/>
          </a:p>
          <a:p>
            <a:r>
              <a:rPr lang="en-US" sz="3200" b="1" dirty="0">
                <a:solidFill>
                  <a:schemeClr val="tx1"/>
                </a:solidFill>
              </a:rPr>
              <a:t>In every country the Head of the State and the Council of Ministers are responsible for the maintenance of law and order and for the running of the administration. The Head of the State, on the recommendation of the Council of Ministers, makes many important political appointments. The administrators are generally recruited on the basis of competitive examinations. They are promoted, demoted and dismissed under the Civil Service Rules.</a:t>
            </a:r>
          </a:p>
        </p:txBody>
      </p:sp>
    </p:spTree>
    <p:extLst>
      <p:ext uri="{BB962C8B-B14F-4D97-AF65-F5344CB8AC3E}">
        <p14:creationId xmlns:p14="http://schemas.microsoft.com/office/powerpoint/2010/main" val="3466890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0412" y="-1"/>
            <a:ext cx="11126788" cy="6718041"/>
          </a:xfrm>
        </p:spPr>
        <p:txBody>
          <a:bodyPr>
            <a:normAutofit/>
          </a:bodyPr>
          <a:lstStyle/>
          <a:p>
            <a:pPr fontAlgn="base"/>
            <a:r>
              <a:rPr lang="en-US" sz="2400" b="1" dirty="0">
                <a:solidFill>
                  <a:schemeClr val="tx1"/>
                </a:solidFill>
                <a:latin typeface="Merriweather"/>
              </a:rPr>
              <a:t>2) Legislative:</a:t>
            </a:r>
          </a:p>
          <a:p>
            <a:pPr fontAlgn="base"/>
            <a:r>
              <a:rPr lang="en-US" sz="2400" b="1" dirty="0">
                <a:solidFill>
                  <a:schemeClr val="tx1"/>
                </a:solidFill>
                <a:latin typeface="Merriweather"/>
              </a:rPr>
              <a:t>Generally law making is the responsibility of the legislature, but in every country the executive has an important role to play in the making of the laws. The executive prepares bills for this purpose and introduces them in the legislature. There is a Parliamentary Government in England, India, Japan, Sweden, Norway, France, Italy and West Germany.</a:t>
            </a:r>
          </a:p>
          <a:p>
            <a:pPr fontAlgn="base"/>
            <a:r>
              <a:rPr lang="en-US" sz="2400" b="1" dirty="0">
                <a:solidFill>
                  <a:schemeClr val="tx1"/>
                </a:solidFill>
                <a:latin typeface="Merriweather"/>
              </a:rPr>
              <a:t>The leader of the majority party becomes the Prime Minister. He has influence on both the organs of the government i.e., Legislature and Executive. The ministers are also important members of the Parliament. Therefore, they too have sufficient influence on the legislature or on the Parliament. In England, India and other Parliamentary countries, the Parliament spends much of its time on the discussion of the bills.</a:t>
            </a:r>
          </a:p>
          <a:p>
            <a:pPr fontAlgn="base"/>
            <a:r>
              <a:rPr lang="en-US" sz="2400" b="1" dirty="0">
                <a:solidFill>
                  <a:schemeClr val="tx1"/>
                </a:solidFill>
                <a:latin typeface="Merriweather"/>
              </a:rPr>
              <a:t>(3) The executive has not only this much role to play in the framing of the laws, but more than that. That laws passed by the legislature can be vetoed by the President. This is the practice in India and the U.S.A. Besides, the President has the right to issue Ordinances. This practice also exists in India.</a:t>
            </a:r>
          </a:p>
          <a:p>
            <a:endParaRPr lang="en-US" dirty="0">
              <a:solidFill>
                <a:schemeClr val="tx1"/>
              </a:solidFill>
            </a:endParaRPr>
          </a:p>
        </p:txBody>
      </p:sp>
    </p:spTree>
    <p:extLst>
      <p:ext uri="{BB962C8B-B14F-4D97-AF65-F5344CB8AC3E}">
        <p14:creationId xmlns:p14="http://schemas.microsoft.com/office/powerpoint/2010/main" val="1990210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37490" y="416767"/>
            <a:ext cx="8915400" cy="6189306"/>
          </a:xfrm>
        </p:spPr>
        <p:txBody>
          <a:bodyPr>
            <a:noAutofit/>
          </a:bodyPr>
          <a:lstStyle/>
          <a:p>
            <a:r>
              <a:rPr lang="en-US" sz="3200" b="1" dirty="0" smtClean="0">
                <a:solidFill>
                  <a:schemeClr val="tx1"/>
                </a:solidFill>
              </a:rPr>
              <a:t>4) </a:t>
            </a:r>
            <a:r>
              <a:rPr lang="en-US" sz="3200" b="1" dirty="0">
                <a:solidFill>
                  <a:schemeClr val="tx1"/>
                </a:solidFill>
              </a:rPr>
              <a:t>Military Functions:</a:t>
            </a:r>
          </a:p>
          <a:p>
            <a:endParaRPr lang="en-US" sz="3200" b="1" dirty="0">
              <a:solidFill>
                <a:schemeClr val="tx1"/>
              </a:solidFill>
            </a:endParaRPr>
          </a:p>
          <a:p>
            <a:r>
              <a:rPr lang="en-US" sz="3200" b="1" dirty="0">
                <a:solidFill>
                  <a:schemeClr val="tx1"/>
                </a:solidFill>
              </a:rPr>
              <a:t>In almost all the countries, constitutionally the President or the Head of the State has many military powers. He is the Supreme Commander of the Armed Forces and has the power to promote, demote and dismiss high military officers. He himself, or with the consent of the Parliament, can declare war or peace.</a:t>
            </a:r>
          </a:p>
        </p:txBody>
      </p:sp>
    </p:spTree>
    <p:extLst>
      <p:ext uri="{BB962C8B-B14F-4D97-AF65-F5344CB8AC3E}">
        <p14:creationId xmlns:p14="http://schemas.microsoft.com/office/powerpoint/2010/main" val="5790582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1669" y="286138"/>
            <a:ext cx="10063098" cy="5965372"/>
          </a:xfrm>
        </p:spPr>
        <p:txBody>
          <a:bodyPr>
            <a:noAutofit/>
          </a:bodyPr>
          <a:lstStyle/>
          <a:p>
            <a:pPr fontAlgn="base"/>
            <a:r>
              <a:rPr lang="en-US" sz="3600" b="1" dirty="0">
                <a:solidFill>
                  <a:srgbClr val="424142"/>
                </a:solidFill>
                <a:latin typeface="Merriweather"/>
              </a:rPr>
              <a:t>5</a:t>
            </a:r>
            <a:r>
              <a:rPr lang="en-US" sz="3600" b="1" dirty="0">
                <a:solidFill>
                  <a:schemeClr val="tx1"/>
                </a:solidFill>
                <a:latin typeface="Merriweather"/>
              </a:rPr>
              <a:t>) Foreign Relations:</a:t>
            </a:r>
          </a:p>
          <a:p>
            <a:pPr fontAlgn="base"/>
            <a:r>
              <a:rPr lang="en-US" sz="4000" b="1" dirty="0">
                <a:solidFill>
                  <a:schemeClr val="tx1"/>
                </a:solidFill>
                <a:latin typeface="Merriweather"/>
              </a:rPr>
              <a:t>The executive establishes political relations with foreign countries. Our government has established political or commercial relations with almost all big countries. The President appoints diplomatic representatives in other countries and receives those of foreign countries.</a:t>
            </a:r>
          </a:p>
          <a:p>
            <a:endParaRPr lang="en-US" sz="3600" b="1" dirty="0"/>
          </a:p>
        </p:txBody>
      </p:sp>
    </p:spTree>
    <p:extLst>
      <p:ext uri="{BB962C8B-B14F-4D97-AF65-F5344CB8AC3E}">
        <p14:creationId xmlns:p14="http://schemas.microsoft.com/office/powerpoint/2010/main" val="20002830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9537" y="845974"/>
            <a:ext cx="9391295" cy="6012025"/>
          </a:xfrm>
        </p:spPr>
        <p:txBody>
          <a:bodyPr>
            <a:normAutofit/>
          </a:bodyPr>
          <a:lstStyle/>
          <a:p>
            <a:pPr fontAlgn="base"/>
            <a:r>
              <a:rPr lang="en-US" sz="4000" b="1" dirty="0">
                <a:solidFill>
                  <a:srgbClr val="424142"/>
                </a:solidFill>
                <a:latin typeface="Merriweather"/>
              </a:rPr>
              <a:t>6) Financial Functions:</a:t>
            </a:r>
          </a:p>
          <a:p>
            <a:pPr fontAlgn="base"/>
            <a:r>
              <a:rPr lang="en-US" sz="4400" b="1" dirty="0">
                <a:solidFill>
                  <a:srgbClr val="424142"/>
                </a:solidFill>
                <a:latin typeface="Merriweather"/>
              </a:rPr>
              <a:t>Though the legislature controls the national finance, yet the executive prepares the budget and tries to get it passed by the legislature.</a:t>
            </a:r>
          </a:p>
          <a:p>
            <a:endParaRPr lang="en-US" sz="4400" dirty="0"/>
          </a:p>
        </p:txBody>
      </p:sp>
    </p:spTree>
    <p:extLst>
      <p:ext uri="{BB962C8B-B14F-4D97-AF65-F5344CB8AC3E}">
        <p14:creationId xmlns:p14="http://schemas.microsoft.com/office/powerpoint/2010/main" val="8152590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EXECUTIVE IN INDIA</a:t>
            </a:r>
            <a:endParaRPr lang="en-US" b="1" u="sng" dirty="0">
              <a:solidFill>
                <a:schemeClr val="tx1"/>
              </a:solidFill>
            </a:endParaRPr>
          </a:p>
        </p:txBody>
      </p:sp>
      <p:sp>
        <p:nvSpPr>
          <p:cNvPr id="3" name="Content Placeholder 2"/>
          <p:cNvSpPr>
            <a:spLocks noGrp="1"/>
          </p:cNvSpPr>
          <p:nvPr>
            <p:ph idx="1"/>
          </p:nvPr>
        </p:nvSpPr>
        <p:spPr>
          <a:xfrm>
            <a:off x="611121" y="1499118"/>
            <a:ext cx="11164111" cy="5358881"/>
          </a:xfrm>
        </p:spPr>
        <p:txBody>
          <a:bodyPr>
            <a:noAutofit/>
          </a:bodyPr>
          <a:lstStyle/>
          <a:p>
            <a:r>
              <a:rPr lang="en-US" sz="2800" b="1" dirty="0" smtClean="0"/>
              <a:t>THE EXECUTIVE PERFORMS THE DUTIES OF POLICY MAKING AND THE IMPLEMENTATION OF THE POLICIES.</a:t>
            </a:r>
          </a:p>
          <a:p>
            <a:r>
              <a:rPr lang="en-US" sz="2800" b="1" dirty="0">
                <a:solidFill>
                  <a:srgbClr val="000000"/>
                </a:solidFill>
                <a:latin typeface="arial" panose="020B0604020202020204" pitchFamily="34" charset="0"/>
              </a:rPr>
              <a:t>Executive - Indian Government consists of the President of India, the Council of Ministers, the Vice-President, the Union Ministries and the Independent Executive Agencies. In the Executive - Indian Government, the President of the nation is the head of the state. The Executive - Indian Government executes its powers through the President, the main guardian of the Constitution of the Republic and the Supreme Commander of the Armed Forces.</a:t>
            </a:r>
            <a:endParaRPr lang="en-US" sz="2800" b="1" dirty="0"/>
          </a:p>
        </p:txBody>
      </p:sp>
    </p:spTree>
    <p:extLst>
      <p:ext uri="{BB962C8B-B14F-4D97-AF65-F5344CB8AC3E}">
        <p14:creationId xmlns:p14="http://schemas.microsoft.com/office/powerpoint/2010/main" val="315231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1836" y="2716305"/>
            <a:ext cx="2993180" cy="295987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u="sng" dirty="0" smtClean="0">
                <a:solidFill>
                  <a:srgbClr val="FFFF00"/>
                </a:solidFill>
              </a:rPr>
              <a:t>LEGISLATURE</a:t>
            </a:r>
          </a:p>
          <a:p>
            <a:pPr algn="ctr"/>
            <a:r>
              <a:rPr lang="en-US" sz="2400" dirty="0" smtClean="0">
                <a:solidFill>
                  <a:srgbClr val="FFFF00"/>
                </a:solidFill>
              </a:rPr>
              <a:t>PARLIAMENT</a:t>
            </a:r>
          </a:p>
          <a:p>
            <a:pPr algn="ctr"/>
            <a:r>
              <a:rPr lang="en-US" sz="2400" dirty="0" smtClean="0">
                <a:solidFill>
                  <a:srgbClr val="FFFF00"/>
                </a:solidFill>
              </a:rPr>
              <a:t>RAJYA SABHA </a:t>
            </a:r>
          </a:p>
          <a:p>
            <a:pPr algn="ctr"/>
            <a:r>
              <a:rPr lang="en-US" sz="2400" dirty="0" smtClean="0">
                <a:solidFill>
                  <a:srgbClr val="FFFF00"/>
                </a:solidFill>
              </a:rPr>
              <a:t>LOK SABHA</a:t>
            </a:r>
            <a:endParaRPr lang="en-US" sz="2400" dirty="0" smtClean="0">
              <a:solidFill>
                <a:schemeClr val="tx1"/>
              </a:solidFill>
            </a:endParaRPr>
          </a:p>
        </p:txBody>
      </p:sp>
      <p:sp>
        <p:nvSpPr>
          <p:cNvPr id="5" name="Rectangle 4"/>
          <p:cNvSpPr/>
          <p:nvPr/>
        </p:nvSpPr>
        <p:spPr>
          <a:xfrm>
            <a:off x="4356847" y="2716306"/>
            <a:ext cx="3119718" cy="364998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smtClean="0">
                <a:solidFill>
                  <a:schemeClr val="accent6">
                    <a:lumMod val="40000"/>
                    <a:lumOff val="60000"/>
                  </a:schemeClr>
                </a:solidFill>
              </a:rPr>
              <a:t>EXECUTIVE</a:t>
            </a:r>
          </a:p>
          <a:p>
            <a:pPr algn="ctr"/>
            <a:r>
              <a:rPr lang="en-US" sz="2400" dirty="0" smtClean="0">
                <a:solidFill>
                  <a:schemeClr val="accent6">
                    <a:lumMod val="40000"/>
                    <a:lumOff val="60000"/>
                  </a:schemeClr>
                </a:solidFill>
              </a:rPr>
              <a:t>PRESIDENT</a:t>
            </a:r>
          </a:p>
          <a:p>
            <a:pPr algn="ctr"/>
            <a:r>
              <a:rPr lang="en-US" sz="2400" dirty="0" smtClean="0">
                <a:solidFill>
                  <a:schemeClr val="accent6">
                    <a:lumMod val="40000"/>
                    <a:lumOff val="60000"/>
                  </a:schemeClr>
                </a:solidFill>
              </a:rPr>
              <a:t>VICE-PRECIDENT</a:t>
            </a:r>
          </a:p>
          <a:p>
            <a:pPr algn="ctr"/>
            <a:r>
              <a:rPr lang="en-US" sz="2400" dirty="0" smtClean="0">
                <a:solidFill>
                  <a:schemeClr val="accent6">
                    <a:lumMod val="40000"/>
                    <a:lumOff val="60000"/>
                  </a:schemeClr>
                </a:solidFill>
              </a:rPr>
              <a:t>PRIME MINISTER</a:t>
            </a:r>
          </a:p>
          <a:p>
            <a:pPr algn="ctr"/>
            <a:r>
              <a:rPr lang="en-US" sz="2400" dirty="0" smtClean="0">
                <a:solidFill>
                  <a:schemeClr val="accent6">
                    <a:lumMod val="40000"/>
                    <a:lumOff val="60000"/>
                  </a:schemeClr>
                </a:solidFill>
              </a:rPr>
              <a:t>COUNCIL OF MINISTER</a:t>
            </a:r>
          </a:p>
          <a:p>
            <a:pPr algn="ctr"/>
            <a:r>
              <a:rPr lang="en-US" sz="2400" dirty="0" smtClean="0">
                <a:solidFill>
                  <a:schemeClr val="accent6">
                    <a:lumMod val="40000"/>
                    <a:lumOff val="60000"/>
                  </a:schemeClr>
                </a:solidFill>
              </a:rPr>
              <a:t>ATTORNEY GENERAL</a:t>
            </a:r>
            <a:endParaRPr lang="en-US" sz="2400" dirty="0">
              <a:solidFill>
                <a:schemeClr val="accent6">
                  <a:lumMod val="40000"/>
                  <a:lumOff val="60000"/>
                </a:schemeClr>
              </a:solidFill>
            </a:endParaRPr>
          </a:p>
        </p:txBody>
      </p:sp>
      <p:sp>
        <p:nvSpPr>
          <p:cNvPr id="6" name="Rectangle 5"/>
          <p:cNvSpPr/>
          <p:nvPr/>
        </p:nvSpPr>
        <p:spPr>
          <a:xfrm>
            <a:off x="8488396" y="2716305"/>
            <a:ext cx="3249706" cy="354347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u="sng" dirty="0" smtClean="0"/>
              <a:t>JUDICIARY</a:t>
            </a:r>
          </a:p>
          <a:p>
            <a:pPr algn="ctr"/>
            <a:r>
              <a:rPr lang="en-US" sz="2800" dirty="0" smtClean="0"/>
              <a:t>SUPREME COURT</a:t>
            </a:r>
          </a:p>
          <a:p>
            <a:pPr algn="ctr"/>
            <a:r>
              <a:rPr lang="en-US" sz="2800" dirty="0" smtClean="0"/>
              <a:t>CHIEF JUSTICE</a:t>
            </a:r>
          </a:p>
          <a:p>
            <a:pPr algn="ctr"/>
            <a:r>
              <a:rPr lang="en-US" sz="2800" dirty="0" smtClean="0"/>
              <a:t>OTHRE COURTS</a:t>
            </a:r>
            <a:endParaRPr lang="en-US" sz="2800" dirty="0"/>
          </a:p>
        </p:txBody>
      </p:sp>
      <p:sp>
        <p:nvSpPr>
          <p:cNvPr id="7" name="Rounded Rectangle 6"/>
          <p:cNvSpPr/>
          <p:nvPr/>
        </p:nvSpPr>
        <p:spPr>
          <a:xfrm>
            <a:off x="2581835" y="497540"/>
            <a:ext cx="6952129" cy="134470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tx1"/>
                </a:solidFill>
              </a:rPr>
              <a:t>WINGS OF GOVERNMENT</a:t>
            </a:r>
            <a:r>
              <a:rPr lang="en-US" sz="4000" b="1" dirty="0" smtClean="0"/>
              <a:t>I</a:t>
            </a:r>
            <a:endParaRPr lang="en-US" sz="4000" b="1" dirty="0"/>
          </a:p>
        </p:txBody>
      </p:sp>
      <p:cxnSp>
        <p:nvCxnSpPr>
          <p:cNvPr id="9" name="Straight Connector 8"/>
          <p:cNvCxnSpPr/>
          <p:nvPr/>
        </p:nvCxnSpPr>
        <p:spPr>
          <a:xfrm flipV="1">
            <a:off x="1986199" y="1842245"/>
            <a:ext cx="1657954" cy="874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16706" y="1842245"/>
            <a:ext cx="26894" cy="874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022976" y="1842245"/>
            <a:ext cx="1438836" cy="87406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75605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83032" y="2967335"/>
            <a:ext cx="3425939" cy="1754326"/>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Thankyou</a:t>
            </a:r>
          </a:p>
          <a:p>
            <a:pPr algn="ct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73613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802" y="0"/>
            <a:ext cx="10625443" cy="1280890"/>
          </a:xfrm>
        </p:spPr>
        <p:txBody>
          <a:bodyPr>
            <a:noAutofit/>
          </a:bodyPr>
          <a:lstStyle/>
          <a:p>
            <a:r>
              <a:rPr lang="en-US" sz="4800" dirty="0">
                <a:solidFill>
                  <a:schemeClr val="tx1"/>
                </a:solidFill>
              </a:rPr>
              <a:t>MEANING OF THE TERM ‘EXECUTIVE’</a:t>
            </a:r>
          </a:p>
        </p:txBody>
      </p:sp>
      <p:sp>
        <p:nvSpPr>
          <p:cNvPr id="3" name="Content Placeholder 2"/>
          <p:cNvSpPr>
            <a:spLocks noGrp="1"/>
          </p:cNvSpPr>
          <p:nvPr>
            <p:ph idx="1"/>
          </p:nvPr>
        </p:nvSpPr>
        <p:spPr>
          <a:xfrm>
            <a:off x="726802" y="1280890"/>
            <a:ext cx="11114347" cy="5022979"/>
          </a:xfrm>
        </p:spPr>
        <p:txBody>
          <a:bodyPr>
            <a:normAutofit lnSpcReduction="10000"/>
          </a:bodyPr>
          <a:lstStyle/>
          <a:p>
            <a:r>
              <a:rPr lang="en-US" sz="3600" dirty="0">
                <a:solidFill>
                  <a:schemeClr val="tx1"/>
                </a:solidFill>
              </a:rPr>
              <a:t>The second important organ of the government is </a:t>
            </a:r>
            <a:r>
              <a:rPr lang="en-US" sz="3600" dirty="0" smtClean="0">
                <a:solidFill>
                  <a:schemeClr val="tx1"/>
                </a:solidFill>
              </a:rPr>
              <a:t>executive</a:t>
            </a:r>
          </a:p>
          <a:p>
            <a:r>
              <a:rPr lang="en-US" sz="3600" b="1" dirty="0">
                <a:solidFill>
                  <a:schemeClr val="tx1"/>
                </a:solidFill>
              </a:rPr>
              <a:t>What </a:t>
            </a:r>
            <a:r>
              <a:rPr lang="en-US" sz="3600" b="1" dirty="0" smtClean="0">
                <a:solidFill>
                  <a:schemeClr val="tx1"/>
                </a:solidFill>
              </a:rPr>
              <a:t>is </a:t>
            </a:r>
            <a:r>
              <a:rPr lang="en-US" sz="3600" b="1" dirty="0">
                <a:solidFill>
                  <a:schemeClr val="tx1"/>
                </a:solidFill>
              </a:rPr>
              <a:t>Executive</a:t>
            </a:r>
            <a:r>
              <a:rPr lang="en-US" sz="3600" b="1" dirty="0" smtClean="0">
                <a:solidFill>
                  <a:schemeClr val="tx1"/>
                </a:solidFill>
              </a:rPr>
              <a:t>?</a:t>
            </a:r>
          </a:p>
          <a:p>
            <a:r>
              <a:rPr lang="en-US" sz="3600" b="1" dirty="0" smtClean="0">
                <a:solidFill>
                  <a:schemeClr val="tx1"/>
                </a:solidFill>
              </a:rPr>
              <a:t>THE BRANCH OF FEDERAL AND STATE GOVERNMENT THAT IS BROADLY RESPONSIBLE FOR IMPLEMENTING,SUPPORTING AND ENFORCING THE LAWS MADE BY THE LEGISLATIVE BRANCH AND INTERPRETED BY THE JUDICIAL BRANCH.</a:t>
            </a:r>
          </a:p>
        </p:txBody>
      </p:sp>
    </p:spTree>
    <p:extLst>
      <p:ext uri="{BB962C8B-B14F-4D97-AF65-F5344CB8AC3E}">
        <p14:creationId xmlns:p14="http://schemas.microsoft.com/office/powerpoint/2010/main" val="23733262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2705" y="0"/>
            <a:ext cx="8911687" cy="858416"/>
          </a:xfrm>
        </p:spPr>
        <p:txBody>
          <a:bodyPr>
            <a:normAutofit/>
          </a:bodyPr>
          <a:lstStyle/>
          <a:p>
            <a:r>
              <a:rPr lang="en-US" sz="4000" b="1" dirty="0" smtClean="0">
                <a:solidFill>
                  <a:schemeClr val="tx1"/>
                </a:solidFill>
              </a:rPr>
              <a:t>KINDS OR TYPES OF EXECUTIVE </a:t>
            </a:r>
            <a:endParaRPr lang="en-US" sz="4000" b="1" dirty="0">
              <a:solidFill>
                <a:schemeClr val="tx1"/>
              </a:solidFill>
            </a:endParaRPr>
          </a:p>
        </p:txBody>
      </p:sp>
      <p:sp>
        <p:nvSpPr>
          <p:cNvPr id="3" name="Content Placeholder 2"/>
          <p:cNvSpPr>
            <a:spLocks noGrp="1"/>
          </p:cNvSpPr>
          <p:nvPr>
            <p:ph idx="1"/>
          </p:nvPr>
        </p:nvSpPr>
        <p:spPr>
          <a:xfrm>
            <a:off x="354562" y="709128"/>
            <a:ext cx="11252719" cy="5971590"/>
          </a:xfrm>
        </p:spPr>
        <p:txBody>
          <a:bodyPr>
            <a:normAutofit fontScale="85000" lnSpcReduction="10000"/>
          </a:bodyPr>
          <a:lstStyle/>
          <a:p>
            <a:r>
              <a:rPr lang="en-US" sz="3500" b="1" u="sng" dirty="0">
                <a:solidFill>
                  <a:schemeClr val="tx1"/>
                </a:solidFill>
              </a:rPr>
              <a:t>1. </a:t>
            </a:r>
            <a:r>
              <a:rPr lang="en-US" sz="3500" b="1" u="sng" dirty="0" smtClean="0">
                <a:solidFill>
                  <a:schemeClr val="tx1"/>
                </a:solidFill>
              </a:rPr>
              <a:t>Nominal/Titular and Real/Actual </a:t>
            </a:r>
            <a:r>
              <a:rPr lang="en-US" sz="3500" b="1" u="sng" dirty="0">
                <a:solidFill>
                  <a:schemeClr val="tx1"/>
                </a:solidFill>
              </a:rPr>
              <a:t>Executives</a:t>
            </a:r>
            <a:r>
              <a:rPr lang="en-US" sz="3500" b="1" u="sng" dirty="0" smtClean="0">
                <a:solidFill>
                  <a:schemeClr val="tx1"/>
                </a:solidFill>
              </a:rPr>
              <a:t>:</a:t>
            </a:r>
          </a:p>
          <a:p>
            <a:r>
              <a:rPr lang="en-US" sz="3000" b="1" dirty="0">
                <a:solidFill>
                  <a:schemeClr val="tx1"/>
                </a:solidFill>
              </a:rPr>
              <a:t>The difference between the nominal/titular and real executives is made only in a parliamentary system of government. In it, the head of state, the President or the Monarch, is the nominal executive and the Council of Ministers headed by the Prime Minister is the real executive. All the powers are legally the powers of the nominal executive but in practice these are exercised by the real executive.</a:t>
            </a:r>
          </a:p>
          <a:p>
            <a:endParaRPr lang="en-US" sz="3000" b="1" dirty="0">
              <a:solidFill>
                <a:schemeClr val="tx1"/>
              </a:solidFill>
            </a:endParaRPr>
          </a:p>
          <a:p>
            <a:r>
              <a:rPr lang="en-US" sz="3000" b="1" dirty="0">
                <a:solidFill>
                  <a:schemeClr val="tx1"/>
                </a:solidFill>
              </a:rPr>
              <a:t>The nominal executive is not responsible for its actions as these are performed in its name by the real executive. The real executive is responsible for all the actions of the nominal executive. The nominal executive is the ceremonial and dignified part of the executive, whereas the real executive is its powerful part.</a:t>
            </a:r>
          </a:p>
        </p:txBody>
      </p:sp>
    </p:spTree>
    <p:extLst>
      <p:ext uri="{BB962C8B-B14F-4D97-AF65-F5344CB8AC3E}">
        <p14:creationId xmlns:p14="http://schemas.microsoft.com/office/powerpoint/2010/main" val="1867665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1012" y="289249"/>
            <a:ext cx="10599576" cy="6568751"/>
          </a:xfrm>
        </p:spPr>
        <p:txBody>
          <a:bodyPr>
            <a:normAutofit fontScale="92500"/>
          </a:bodyPr>
          <a:lstStyle/>
          <a:p>
            <a:r>
              <a:rPr lang="en-US" sz="2800" b="1" u="sng" dirty="0">
                <a:solidFill>
                  <a:schemeClr val="tx1"/>
                </a:solidFill>
              </a:rPr>
              <a:t>(</a:t>
            </a:r>
            <a:r>
              <a:rPr lang="en-US" sz="4300" b="1" u="sng" dirty="0">
                <a:solidFill>
                  <a:schemeClr val="tx1"/>
                </a:solidFill>
              </a:rPr>
              <a:t>2) Single and </a:t>
            </a:r>
            <a:r>
              <a:rPr lang="en-US" sz="4300" b="1" u="sng" dirty="0" smtClean="0">
                <a:solidFill>
                  <a:schemeClr val="tx1"/>
                </a:solidFill>
              </a:rPr>
              <a:t>Plural </a:t>
            </a:r>
            <a:r>
              <a:rPr lang="en-US" sz="4300" b="1" u="sng" dirty="0">
                <a:solidFill>
                  <a:schemeClr val="tx1"/>
                </a:solidFill>
              </a:rPr>
              <a:t>types of Executives</a:t>
            </a:r>
            <a:r>
              <a:rPr lang="en-US" sz="4300" b="1" u="sng" dirty="0" smtClean="0">
                <a:solidFill>
                  <a:schemeClr val="tx1"/>
                </a:solidFill>
              </a:rPr>
              <a:t>:</a:t>
            </a:r>
          </a:p>
          <a:p>
            <a:r>
              <a:rPr lang="en-US" sz="3600" b="1" dirty="0">
                <a:solidFill>
                  <a:schemeClr val="tx1"/>
                </a:solidFill>
              </a:rPr>
              <a:t>Single executive means that all executive powers are vested in one Head of the State, e.g., the President of America exercises all executive powers. In Switzerland, the executive power is not in the hands of only one individual, but in the hands of a Council of seven members. The Chairman of this Council has no additional powers. Thus all the seven members are equally responsible for the administration in that country. This type of Swiss executive is called Plural Executive</a:t>
            </a:r>
            <a:r>
              <a:rPr lang="en-US" sz="2800" b="1" dirty="0">
                <a:solidFill>
                  <a:schemeClr val="tx1"/>
                </a:solidFill>
              </a:rPr>
              <a:t>.</a:t>
            </a:r>
          </a:p>
        </p:txBody>
      </p:sp>
    </p:spTree>
    <p:extLst>
      <p:ext uri="{BB962C8B-B14F-4D97-AF65-F5344CB8AC3E}">
        <p14:creationId xmlns:p14="http://schemas.microsoft.com/office/powerpoint/2010/main" val="257109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30220" y="727788"/>
            <a:ext cx="10086359" cy="5971592"/>
          </a:xfrm>
        </p:spPr>
        <p:txBody>
          <a:bodyPr>
            <a:normAutofit/>
          </a:bodyPr>
          <a:lstStyle/>
          <a:p>
            <a:r>
              <a:rPr lang="en-US" sz="4000" b="1" u="sng" dirty="0" smtClean="0">
                <a:solidFill>
                  <a:schemeClr val="tx1"/>
                </a:solidFill>
              </a:rPr>
              <a:t>3. </a:t>
            </a:r>
            <a:r>
              <a:rPr lang="en-US" sz="4000" b="1" u="sng" dirty="0">
                <a:solidFill>
                  <a:schemeClr val="tx1"/>
                </a:solidFill>
              </a:rPr>
              <a:t>Hereditary and Elected Executives</a:t>
            </a:r>
            <a:r>
              <a:rPr lang="en-US" sz="4000" b="1" u="sng" dirty="0" smtClean="0">
                <a:solidFill>
                  <a:schemeClr val="tx1"/>
                </a:solidFill>
              </a:rPr>
              <a:t>:</a:t>
            </a:r>
            <a:r>
              <a:rPr lang="en-US" sz="3200" b="1" u="sng" dirty="0" smtClean="0">
                <a:solidFill>
                  <a:schemeClr val="tx1"/>
                </a:solidFill>
              </a:rPr>
              <a:t/>
            </a:r>
            <a:br>
              <a:rPr lang="en-US" sz="3200" b="1" u="sng" dirty="0" smtClean="0">
                <a:solidFill>
                  <a:schemeClr val="tx1"/>
                </a:solidFill>
              </a:rPr>
            </a:br>
            <a:r>
              <a:rPr lang="en-US" sz="3200" b="1" dirty="0">
                <a:solidFill>
                  <a:schemeClr val="tx1"/>
                </a:solidFill>
              </a:rPr>
              <a:t>I</a:t>
            </a:r>
            <a:r>
              <a:rPr lang="en-US" sz="3200" b="1" dirty="0" smtClean="0">
                <a:solidFill>
                  <a:schemeClr val="tx1"/>
                </a:solidFill>
              </a:rPr>
              <a:t>n hereditary executive, </a:t>
            </a:r>
            <a:r>
              <a:rPr lang="en-US" sz="3200" b="1" dirty="0">
                <a:solidFill>
                  <a:schemeClr val="tx1"/>
                </a:solidFill>
              </a:rPr>
              <a:t>t</a:t>
            </a:r>
            <a:r>
              <a:rPr lang="en-US" sz="3200" b="1" dirty="0" smtClean="0">
                <a:solidFill>
                  <a:schemeClr val="tx1"/>
                </a:solidFill>
              </a:rPr>
              <a:t>he executive comes into office through succession or inheritance.</a:t>
            </a:r>
            <a:endParaRPr lang="en-US" sz="3200" b="1" dirty="0">
              <a:solidFill>
                <a:schemeClr val="tx1"/>
              </a:solidFill>
            </a:endParaRPr>
          </a:p>
          <a:p>
            <a:r>
              <a:rPr lang="en-US" sz="3200" b="1" dirty="0">
                <a:solidFill>
                  <a:schemeClr val="tx1"/>
                </a:solidFill>
              </a:rPr>
              <a:t>When a king is the Head of the State and when after his death his son or, in case of his being issueless, some of his near relative occupies the throne, the system is called hereditary executive. This type of executive is functioning in England, Norway, Sweden, Denmark, Belgium, </a:t>
            </a:r>
            <a:r>
              <a:rPr lang="en-US" sz="3200" b="1" dirty="0" smtClean="0">
                <a:solidFill>
                  <a:schemeClr val="tx1"/>
                </a:solidFill>
              </a:rPr>
              <a:t>Holland and Japan.</a:t>
            </a:r>
          </a:p>
        </p:txBody>
      </p:sp>
    </p:spTree>
    <p:extLst>
      <p:ext uri="{BB962C8B-B14F-4D97-AF65-F5344CB8AC3E}">
        <p14:creationId xmlns:p14="http://schemas.microsoft.com/office/powerpoint/2010/main" val="336665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558" y="0"/>
            <a:ext cx="8911687" cy="1280890"/>
          </a:xfrm>
        </p:spPr>
        <p:txBody>
          <a:bodyPr/>
          <a:lstStyle/>
          <a:p>
            <a:r>
              <a:rPr lang="en-US" dirty="0" smtClean="0"/>
              <a:t>POLITICAL AND PERMANENT ( OR NON-POLITICAL) EXECUTIVE</a:t>
            </a:r>
            <a:endParaRPr lang="en-US" dirty="0"/>
          </a:p>
        </p:txBody>
      </p:sp>
      <p:sp>
        <p:nvSpPr>
          <p:cNvPr id="3" name="Content Placeholder 2"/>
          <p:cNvSpPr>
            <a:spLocks noGrp="1"/>
          </p:cNvSpPr>
          <p:nvPr>
            <p:ph idx="1"/>
          </p:nvPr>
        </p:nvSpPr>
        <p:spPr>
          <a:xfrm>
            <a:off x="498678" y="1280891"/>
            <a:ext cx="11047445" cy="5577110"/>
          </a:xfrm>
        </p:spPr>
        <p:txBody>
          <a:bodyPr>
            <a:noAutofit/>
          </a:bodyPr>
          <a:lstStyle/>
          <a:p>
            <a:r>
              <a:rPr lang="en-US" sz="2400" b="1" dirty="0" smtClean="0"/>
              <a:t>Political executive -</a:t>
            </a:r>
          </a:p>
          <a:p>
            <a:r>
              <a:rPr lang="en-US" sz="2400" b="1" dirty="0" smtClean="0"/>
              <a:t>One </a:t>
            </a:r>
            <a:r>
              <a:rPr lang="en-US" sz="2400" b="1" dirty="0"/>
              <a:t>that is elected by the people for a specific </a:t>
            </a:r>
            <a:r>
              <a:rPr lang="en-US" sz="2400" b="1" dirty="0" err="1"/>
              <a:t>period,is</a:t>
            </a:r>
            <a:r>
              <a:rPr lang="en-US" sz="2400" b="1" dirty="0"/>
              <a:t> called the political executive.</a:t>
            </a:r>
          </a:p>
          <a:p>
            <a:r>
              <a:rPr lang="en-US" sz="2400" b="1" dirty="0" smtClean="0"/>
              <a:t>They makes law and policies.</a:t>
            </a:r>
          </a:p>
          <a:p>
            <a:r>
              <a:rPr lang="en-US" sz="2400" b="1" dirty="0" smtClean="0"/>
              <a:t>They are elected by the people and can be changed in the next election.</a:t>
            </a:r>
          </a:p>
          <a:p>
            <a:r>
              <a:rPr lang="en-US" sz="2400" b="1" dirty="0" smtClean="0"/>
              <a:t>Permanent executive -</a:t>
            </a:r>
          </a:p>
          <a:p>
            <a:r>
              <a:rPr lang="en-US" sz="2400" b="1" dirty="0" smtClean="0"/>
              <a:t>They are appointed by the government on a long term basis.</a:t>
            </a:r>
          </a:p>
          <a:p>
            <a:r>
              <a:rPr lang="en-US" sz="2400" b="1" dirty="0" smtClean="0"/>
              <a:t>They are in charge of the 'executive ' of the policies of the government.</a:t>
            </a:r>
          </a:p>
          <a:p>
            <a:r>
              <a:rPr lang="en-US" sz="2400" b="1" dirty="0" smtClean="0"/>
              <a:t>They are </a:t>
            </a:r>
            <a:r>
              <a:rPr lang="en-US" sz="2400" b="1" dirty="0" err="1" smtClean="0"/>
              <a:t>parmanent</a:t>
            </a:r>
            <a:r>
              <a:rPr lang="en-US" sz="2400" b="1" dirty="0" smtClean="0"/>
              <a:t> and remain in the office even when the ruling party changes.</a:t>
            </a:r>
          </a:p>
          <a:p>
            <a:endParaRPr lang="en-US" sz="2800" b="1" dirty="0"/>
          </a:p>
          <a:p>
            <a:endParaRPr lang="en-US" sz="2800" b="1" dirty="0"/>
          </a:p>
        </p:txBody>
      </p:sp>
    </p:spTree>
    <p:extLst>
      <p:ext uri="{BB962C8B-B14F-4D97-AF65-F5344CB8AC3E}">
        <p14:creationId xmlns:p14="http://schemas.microsoft.com/office/powerpoint/2010/main" val="842359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9674" y="727788"/>
            <a:ext cx="10123681" cy="5911222"/>
          </a:xfrm>
        </p:spPr>
        <p:txBody>
          <a:bodyPr>
            <a:normAutofit fontScale="32500" lnSpcReduction="20000"/>
          </a:bodyPr>
          <a:lstStyle/>
          <a:p>
            <a:r>
              <a:rPr lang="en-US" sz="12800" b="1" dirty="0">
                <a:solidFill>
                  <a:schemeClr val="tx1"/>
                </a:solidFill>
              </a:rPr>
              <a:t>4. Parliamentary and Presidential Executives:</a:t>
            </a:r>
          </a:p>
          <a:p>
            <a:endParaRPr lang="en-US" sz="12800" b="1" dirty="0">
              <a:solidFill>
                <a:schemeClr val="tx1"/>
              </a:solidFill>
            </a:endParaRPr>
          </a:p>
          <a:p>
            <a:r>
              <a:rPr lang="en-US" sz="16600" b="1" dirty="0">
                <a:solidFill>
                  <a:schemeClr val="tx1"/>
                </a:solidFill>
              </a:rPr>
              <a:t>The distinction between the parliamentary and presidential executives is made on the basis of relationship between the legislature and executive.</a:t>
            </a:r>
          </a:p>
          <a:p>
            <a:endParaRPr lang="en-US" sz="12800" b="1" dirty="0"/>
          </a:p>
        </p:txBody>
      </p:sp>
    </p:spTree>
    <p:extLst>
      <p:ext uri="{BB962C8B-B14F-4D97-AF65-F5344CB8AC3E}">
        <p14:creationId xmlns:p14="http://schemas.microsoft.com/office/powerpoint/2010/main" val="41019255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80931" y="335902"/>
            <a:ext cx="10123681" cy="6158204"/>
          </a:xfrm>
        </p:spPr>
        <p:txBody>
          <a:bodyPr>
            <a:noAutofit/>
          </a:bodyPr>
          <a:lstStyle/>
          <a:p>
            <a:r>
              <a:rPr lang="en-US" sz="3200" b="1" dirty="0">
                <a:solidFill>
                  <a:schemeClr val="tx1"/>
                </a:solidFill>
              </a:rPr>
              <a:t>In Parliamentary Executive there is:</a:t>
            </a:r>
          </a:p>
          <a:p>
            <a:r>
              <a:rPr lang="en-US" sz="3200" b="1" dirty="0">
                <a:solidFill>
                  <a:schemeClr val="tx1"/>
                </a:solidFill>
              </a:rPr>
              <a:t>(</a:t>
            </a:r>
            <a:r>
              <a:rPr lang="en-US" sz="3200" b="1" dirty="0" err="1">
                <a:solidFill>
                  <a:schemeClr val="tx1"/>
                </a:solidFill>
              </a:rPr>
              <a:t>i</a:t>
            </a:r>
            <a:r>
              <a:rPr lang="en-US" sz="3200" b="1" dirty="0">
                <a:solidFill>
                  <a:schemeClr val="tx1"/>
                </a:solidFill>
              </a:rPr>
              <a:t>) A close relationship between legislature and executive and members of the executive are also members of the legislature,</a:t>
            </a:r>
          </a:p>
          <a:p>
            <a:r>
              <a:rPr lang="en-US" sz="3200" b="1" dirty="0">
                <a:solidFill>
                  <a:schemeClr val="tx1"/>
                </a:solidFill>
              </a:rPr>
              <a:t>(ii) The members of political executive is individually and collectively responsible before the legislature,</a:t>
            </a:r>
          </a:p>
          <a:p>
            <a:r>
              <a:rPr lang="en-US" sz="3200" b="1" dirty="0">
                <a:solidFill>
                  <a:schemeClr val="tx1"/>
                </a:solidFill>
              </a:rPr>
              <a:t>(iii) The tenure of the political executive is not fixed as it can be at any time removed by the legislature, and</a:t>
            </a:r>
          </a:p>
          <a:p>
            <a:r>
              <a:rPr lang="en-US" sz="3200" b="1" dirty="0">
                <a:solidFill>
                  <a:schemeClr val="tx1"/>
                </a:solidFill>
              </a:rPr>
              <a:t>(iv) The legislative can be dissolved by the executive.</a:t>
            </a:r>
          </a:p>
          <a:p>
            <a:endParaRPr lang="en-US" sz="3200" b="1" dirty="0"/>
          </a:p>
        </p:txBody>
      </p:sp>
    </p:spTree>
    <p:extLst>
      <p:ext uri="{BB962C8B-B14F-4D97-AF65-F5344CB8AC3E}">
        <p14:creationId xmlns:p14="http://schemas.microsoft.com/office/powerpoint/2010/main" val="3781202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156</TotalTime>
  <Words>1109</Words>
  <Application>Microsoft Office PowerPoint</Application>
  <PresentationFormat>Widescreen</PresentationFormat>
  <Paragraphs>94</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Arial</vt:lpstr>
      <vt:lpstr>Century Gothic</vt:lpstr>
      <vt:lpstr>Merriweather</vt:lpstr>
      <vt:lpstr>Wingdings 3</vt:lpstr>
      <vt:lpstr>Wisp</vt:lpstr>
      <vt:lpstr>WINGS OF GOVERNMENT</vt:lpstr>
      <vt:lpstr>PowerPoint Presentation</vt:lpstr>
      <vt:lpstr>MEANING OF THE TERM ‘EXECUTIVE’</vt:lpstr>
      <vt:lpstr>KINDS OR TYPES OF EXECUTIVE </vt:lpstr>
      <vt:lpstr>PowerPoint Presentation</vt:lpstr>
      <vt:lpstr>PowerPoint Presentation</vt:lpstr>
      <vt:lpstr>POLITICAL AND PERMANENT ( OR NON-POLITICAL) EXECUTIVE</vt:lpstr>
      <vt:lpstr>PowerPoint Presentation</vt:lpstr>
      <vt:lpstr>PowerPoint Presentation</vt:lpstr>
      <vt:lpstr>PowerPoint Presentation</vt:lpstr>
      <vt:lpstr>Methods of choosing the chief executive or modes of constituting the executive</vt:lpstr>
      <vt:lpstr>RISE OR INCREASE IN THE POWERS OF EXECUTIVE TIMES</vt:lpstr>
      <vt:lpstr>POWERS AND FUNCTIONS OF THE EXECUTIVE</vt:lpstr>
      <vt:lpstr>PowerPoint Presentation</vt:lpstr>
      <vt:lpstr>PowerPoint Presentation</vt:lpstr>
      <vt:lpstr>PowerPoint Presentation</vt:lpstr>
      <vt:lpstr>PowerPoint Presentation</vt:lpstr>
      <vt:lpstr>PowerPoint Presentation</vt:lpstr>
      <vt:lpstr>EXECUTIVE IN INDIA</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WINGS OF GOVERNMENT</dc:title>
  <dc:creator>Neelam Swami</dc:creator>
  <cp:lastModifiedBy>Neelam Swami</cp:lastModifiedBy>
  <cp:revision>16</cp:revision>
  <dcterms:created xsi:type="dcterms:W3CDTF">2019-02-25T13:21:16Z</dcterms:created>
  <dcterms:modified xsi:type="dcterms:W3CDTF">2019-02-25T15:57:33Z</dcterms:modified>
</cp:coreProperties>
</file>