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1" r:id="rId4"/>
    <p:sldId id="258" r:id="rId5"/>
    <p:sldId id="259" r:id="rId6"/>
    <p:sldId id="262" r:id="rId7"/>
    <p:sldId id="260" r:id="rId8"/>
    <p:sldId id="263" r:id="rId9"/>
    <p:sldId id="264" r:id="rId10"/>
    <p:sldId id="265" r:id="rId11"/>
    <p:sldId id="266" r:id="rId12"/>
    <p:sldId id="267" r:id="rId13"/>
    <p:sldId id="269" r:id="rId14"/>
    <p:sldId id="268"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4971" autoAdjust="0"/>
    <p:restoredTop sz="94624" autoAdjust="0"/>
  </p:normalViewPr>
  <p:slideViewPr>
    <p:cSldViewPr>
      <p:cViewPr varScale="1">
        <p:scale>
          <a:sx n="69" d="100"/>
          <a:sy n="69" d="100"/>
        </p:scale>
        <p:origin x="-1428" y="-102"/>
      </p:cViewPr>
      <p:guideLst>
        <p:guide orient="horz" pos="2160"/>
        <p:guide pos="2880"/>
      </p:guideLst>
    </p:cSldViewPr>
  </p:slideViewPr>
  <p:outlineViewPr>
    <p:cViewPr>
      <p:scale>
        <a:sx n="33" d="100"/>
        <a:sy n="33" d="100"/>
      </p:scale>
      <p:origin x="0" y="102"/>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D2DE87D-6F3A-4099-B2A0-483A9924DFA5}"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en-US"/>
        </a:p>
      </dgm:t>
    </dgm:pt>
    <dgm:pt modelId="{503AAA2E-9C4C-4CAC-A5BD-7A8F57B1E2C9}">
      <dgm:prSet phldrT="[Text]" custT="1"/>
      <dgm:spPr/>
      <dgm:t>
        <a:bodyPr/>
        <a:lstStyle/>
        <a:p>
          <a:r>
            <a:rPr lang="en-US" sz="2400" b="1" dirty="0" smtClean="0">
              <a:latin typeface="Bell MT" pitchFamily="18" charset="0"/>
            </a:rPr>
            <a:t>Categories of members of Central Legislative Council</a:t>
          </a:r>
          <a:endParaRPr lang="en-US" sz="2400" b="1" dirty="0"/>
        </a:p>
      </dgm:t>
    </dgm:pt>
    <dgm:pt modelId="{CECB129D-0D64-4A64-8281-C8667266DBF1}" type="parTrans" cxnId="{593E1133-0563-4C17-A384-46FC00661575}">
      <dgm:prSet/>
      <dgm:spPr/>
      <dgm:t>
        <a:bodyPr/>
        <a:lstStyle/>
        <a:p>
          <a:endParaRPr lang="en-US"/>
        </a:p>
      </dgm:t>
    </dgm:pt>
    <dgm:pt modelId="{FD687694-F4A5-45B3-B468-DB36B7BA379A}" type="sibTrans" cxnId="{593E1133-0563-4C17-A384-46FC00661575}">
      <dgm:prSet/>
      <dgm:spPr/>
      <dgm:t>
        <a:bodyPr/>
        <a:lstStyle/>
        <a:p>
          <a:endParaRPr lang="en-US"/>
        </a:p>
      </dgm:t>
    </dgm:pt>
    <dgm:pt modelId="{810F2DC5-A10B-4D8C-8509-4DDF145393EB}">
      <dgm:prSet phldrT="[Text]"/>
      <dgm:spPr/>
      <dgm:t>
        <a:bodyPr/>
        <a:lstStyle/>
        <a:p>
          <a:r>
            <a:rPr lang="en-US" b="1" dirty="0" smtClean="0">
              <a:latin typeface="Bell MT" pitchFamily="18" charset="0"/>
            </a:rPr>
            <a:t>Ex-officio members</a:t>
          </a:r>
          <a:endParaRPr lang="en-US" b="1" dirty="0"/>
        </a:p>
      </dgm:t>
    </dgm:pt>
    <dgm:pt modelId="{4198ECF5-2AF7-48A4-969C-1984430B5810}" type="parTrans" cxnId="{A79D5AC0-6823-4E4F-B119-587E1FD14798}">
      <dgm:prSet/>
      <dgm:spPr/>
      <dgm:t>
        <a:bodyPr/>
        <a:lstStyle/>
        <a:p>
          <a:endParaRPr lang="en-US"/>
        </a:p>
      </dgm:t>
    </dgm:pt>
    <dgm:pt modelId="{1B7196EE-974B-4E18-AAFA-6C3712520387}" type="sibTrans" cxnId="{A79D5AC0-6823-4E4F-B119-587E1FD14798}">
      <dgm:prSet/>
      <dgm:spPr/>
      <dgm:t>
        <a:bodyPr/>
        <a:lstStyle/>
        <a:p>
          <a:endParaRPr lang="en-US"/>
        </a:p>
      </dgm:t>
    </dgm:pt>
    <dgm:pt modelId="{807442EF-CDBE-4548-A60D-7C9A9C8DE528}">
      <dgm:prSet phldrT="[Text]"/>
      <dgm:spPr/>
      <dgm:t>
        <a:bodyPr/>
        <a:lstStyle/>
        <a:p>
          <a:r>
            <a:rPr lang="en-US" b="1" dirty="0" smtClean="0">
              <a:latin typeface="Bell MT" pitchFamily="18" charset="0"/>
            </a:rPr>
            <a:t>Nominated official members </a:t>
          </a:r>
          <a:endParaRPr lang="en-US" b="1" dirty="0"/>
        </a:p>
      </dgm:t>
    </dgm:pt>
    <dgm:pt modelId="{414DF2C3-DA47-4290-B8A8-FCC15757C843}" type="parTrans" cxnId="{3DD5D048-6FBF-402A-BBB0-16056F8CB40B}">
      <dgm:prSet/>
      <dgm:spPr/>
      <dgm:t>
        <a:bodyPr/>
        <a:lstStyle/>
        <a:p>
          <a:endParaRPr lang="en-US"/>
        </a:p>
      </dgm:t>
    </dgm:pt>
    <dgm:pt modelId="{472926A8-D9E4-4F5E-B25D-3F45DE0AC7E6}" type="sibTrans" cxnId="{3DD5D048-6FBF-402A-BBB0-16056F8CB40B}">
      <dgm:prSet/>
      <dgm:spPr/>
      <dgm:t>
        <a:bodyPr/>
        <a:lstStyle/>
        <a:p>
          <a:endParaRPr lang="en-US"/>
        </a:p>
      </dgm:t>
    </dgm:pt>
    <dgm:pt modelId="{4422D53E-E9D4-4CCF-A773-ED4A0F33E5DB}">
      <dgm:prSet phldrT="[Text]"/>
      <dgm:spPr/>
      <dgm:t>
        <a:bodyPr/>
        <a:lstStyle/>
        <a:p>
          <a:r>
            <a:rPr lang="en-US" b="1" dirty="0" smtClean="0">
              <a:latin typeface="Bell MT" pitchFamily="18" charset="0"/>
            </a:rPr>
            <a:t>Nominated non-official members</a:t>
          </a:r>
          <a:endParaRPr lang="en-US" b="1" dirty="0"/>
        </a:p>
      </dgm:t>
    </dgm:pt>
    <dgm:pt modelId="{8410C7A9-AC3C-4E3A-97D4-B841301AD85A}" type="parTrans" cxnId="{8CABFAEE-7AF3-468F-B25F-F24FD7EB5F24}">
      <dgm:prSet/>
      <dgm:spPr/>
      <dgm:t>
        <a:bodyPr/>
        <a:lstStyle/>
        <a:p>
          <a:endParaRPr lang="en-US"/>
        </a:p>
      </dgm:t>
    </dgm:pt>
    <dgm:pt modelId="{FE98F809-9D72-42D8-8A86-5B7D1F8A0332}" type="sibTrans" cxnId="{8CABFAEE-7AF3-468F-B25F-F24FD7EB5F24}">
      <dgm:prSet/>
      <dgm:spPr/>
      <dgm:t>
        <a:bodyPr/>
        <a:lstStyle/>
        <a:p>
          <a:endParaRPr lang="en-US"/>
        </a:p>
      </dgm:t>
    </dgm:pt>
    <dgm:pt modelId="{D45E63B4-1FFC-42B5-AA9B-20471B2DE0B4}">
      <dgm:prSet/>
      <dgm:spPr/>
      <dgm:t>
        <a:bodyPr/>
        <a:lstStyle/>
        <a:p>
          <a:r>
            <a:rPr lang="en-US" b="1" dirty="0" smtClean="0">
              <a:latin typeface="Bell MT" pitchFamily="18" charset="0"/>
            </a:rPr>
            <a:t>Elected members</a:t>
          </a:r>
          <a:endParaRPr lang="en-US" b="1" dirty="0"/>
        </a:p>
      </dgm:t>
    </dgm:pt>
    <dgm:pt modelId="{74AE19CF-3EAF-4580-A1FD-45534F3B87D0}" type="parTrans" cxnId="{67F082AB-6E2C-4EA0-A821-33926EEEC132}">
      <dgm:prSet/>
      <dgm:spPr/>
      <dgm:t>
        <a:bodyPr/>
        <a:lstStyle/>
        <a:p>
          <a:endParaRPr lang="en-US"/>
        </a:p>
      </dgm:t>
    </dgm:pt>
    <dgm:pt modelId="{1AD6B6F6-D567-46DB-BC8B-DC60FFBC8293}" type="sibTrans" cxnId="{67F082AB-6E2C-4EA0-A821-33926EEEC132}">
      <dgm:prSet/>
      <dgm:spPr/>
      <dgm:t>
        <a:bodyPr/>
        <a:lstStyle/>
        <a:p>
          <a:endParaRPr lang="en-US"/>
        </a:p>
      </dgm:t>
    </dgm:pt>
    <dgm:pt modelId="{A68BD78D-6022-442C-9767-8DCE2FCD56DD}" type="pres">
      <dgm:prSet presAssocID="{8D2DE87D-6F3A-4099-B2A0-483A9924DFA5}" presName="cycle" presStyleCnt="0">
        <dgm:presLayoutVars>
          <dgm:chMax val="1"/>
          <dgm:dir/>
          <dgm:animLvl val="ctr"/>
          <dgm:resizeHandles val="exact"/>
        </dgm:presLayoutVars>
      </dgm:prSet>
      <dgm:spPr/>
    </dgm:pt>
    <dgm:pt modelId="{A158A387-E664-45AD-BE39-943D22FFC54D}" type="pres">
      <dgm:prSet presAssocID="{503AAA2E-9C4C-4CAC-A5BD-7A8F57B1E2C9}" presName="centerShape" presStyleLbl="node0" presStyleIdx="0" presStyleCnt="1" custScaleX="116598"/>
      <dgm:spPr/>
      <dgm:t>
        <a:bodyPr/>
        <a:lstStyle/>
        <a:p>
          <a:endParaRPr lang="en-US"/>
        </a:p>
      </dgm:t>
    </dgm:pt>
    <dgm:pt modelId="{40DBE316-E566-437D-AE50-6EE4B9E8D7D6}" type="pres">
      <dgm:prSet presAssocID="{4198ECF5-2AF7-48A4-969C-1984430B5810}" presName="parTrans" presStyleLbl="bgSibTrans2D1" presStyleIdx="0" presStyleCnt="4"/>
      <dgm:spPr/>
    </dgm:pt>
    <dgm:pt modelId="{21B0EBA0-4101-4AF8-A748-BAD8875F544E}" type="pres">
      <dgm:prSet presAssocID="{810F2DC5-A10B-4D8C-8509-4DDF145393EB}" presName="node" presStyleLbl="node1" presStyleIdx="0" presStyleCnt="4">
        <dgm:presLayoutVars>
          <dgm:bulletEnabled val="1"/>
        </dgm:presLayoutVars>
      </dgm:prSet>
      <dgm:spPr/>
      <dgm:t>
        <a:bodyPr/>
        <a:lstStyle/>
        <a:p>
          <a:endParaRPr lang="en-US"/>
        </a:p>
      </dgm:t>
    </dgm:pt>
    <dgm:pt modelId="{C130151E-B3D7-41CB-8BE8-7FD5F6C5D075}" type="pres">
      <dgm:prSet presAssocID="{414DF2C3-DA47-4290-B8A8-FCC15757C843}" presName="parTrans" presStyleLbl="bgSibTrans2D1" presStyleIdx="1" presStyleCnt="4"/>
      <dgm:spPr/>
    </dgm:pt>
    <dgm:pt modelId="{412720BC-2B13-4B30-A8DD-0D850CB73EC4}" type="pres">
      <dgm:prSet presAssocID="{807442EF-CDBE-4548-A60D-7C9A9C8DE528}" presName="node" presStyleLbl="node1" presStyleIdx="1" presStyleCnt="4">
        <dgm:presLayoutVars>
          <dgm:bulletEnabled val="1"/>
        </dgm:presLayoutVars>
      </dgm:prSet>
      <dgm:spPr/>
      <dgm:t>
        <a:bodyPr/>
        <a:lstStyle/>
        <a:p>
          <a:endParaRPr lang="en-US"/>
        </a:p>
      </dgm:t>
    </dgm:pt>
    <dgm:pt modelId="{C9B9A6B2-4582-4334-8280-47FE210EB729}" type="pres">
      <dgm:prSet presAssocID="{8410C7A9-AC3C-4E3A-97D4-B841301AD85A}" presName="parTrans" presStyleLbl="bgSibTrans2D1" presStyleIdx="2" presStyleCnt="4"/>
      <dgm:spPr/>
    </dgm:pt>
    <dgm:pt modelId="{570A5DDB-1441-4964-850E-CE88D98ED0B5}" type="pres">
      <dgm:prSet presAssocID="{4422D53E-E9D4-4CCF-A773-ED4A0F33E5DB}" presName="node" presStyleLbl="node1" presStyleIdx="2" presStyleCnt="4">
        <dgm:presLayoutVars>
          <dgm:bulletEnabled val="1"/>
        </dgm:presLayoutVars>
      </dgm:prSet>
      <dgm:spPr/>
      <dgm:t>
        <a:bodyPr/>
        <a:lstStyle/>
        <a:p>
          <a:endParaRPr lang="en-US"/>
        </a:p>
      </dgm:t>
    </dgm:pt>
    <dgm:pt modelId="{ED487316-C551-4A47-9250-2E47AED0686D}" type="pres">
      <dgm:prSet presAssocID="{74AE19CF-3EAF-4580-A1FD-45534F3B87D0}" presName="parTrans" presStyleLbl="bgSibTrans2D1" presStyleIdx="3" presStyleCnt="4"/>
      <dgm:spPr/>
    </dgm:pt>
    <dgm:pt modelId="{84F31E00-2857-4A80-B5F8-CA5ED85A0011}" type="pres">
      <dgm:prSet presAssocID="{D45E63B4-1FFC-42B5-AA9B-20471B2DE0B4}" presName="node" presStyleLbl="node1" presStyleIdx="3" presStyleCnt="4">
        <dgm:presLayoutVars>
          <dgm:bulletEnabled val="1"/>
        </dgm:presLayoutVars>
      </dgm:prSet>
      <dgm:spPr/>
      <dgm:t>
        <a:bodyPr/>
        <a:lstStyle/>
        <a:p>
          <a:endParaRPr lang="en-US"/>
        </a:p>
      </dgm:t>
    </dgm:pt>
  </dgm:ptLst>
  <dgm:cxnLst>
    <dgm:cxn modelId="{8CABFAEE-7AF3-468F-B25F-F24FD7EB5F24}" srcId="{503AAA2E-9C4C-4CAC-A5BD-7A8F57B1E2C9}" destId="{4422D53E-E9D4-4CCF-A773-ED4A0F33E5DB}" srcOrd="2" destOrd="0" parTransId="{8410C7A9-AC3C-4E3A-97D4-B841301AD85A}" sibTransId="{FE98F809-9D72-42D8-8A86-5B7D1F8A0332}"/>
    <dgm:cxn modelId="{7503E8FF-4CE9-47E5-805C-A3FB87974EE6}" type="presOf" srcId="{807442EF-CDBE-4548-A60D-7C9A9C8DE528}" destId="{412720BC-2B13-4B30-A8DD-0D850CB73EC4}" srcOrd="0" destOrd="0" presId="urn:microsoft.com/office/officeart/2005/8/layout/radial4"/>
    <dgm:cxn modelId="{F6BC6C73-492D-49FE-A3F4-5814E8C0F631}" type="presOf" srcId="{503AAA2E-9C4C-4CAC-A5BD-7A8F57B1E2C9}" destId="{A158A387-E664-45AD-BE39-943D22FFC54D}" srcOrd="0" destOrd="0" presId="urn:microsoft.com/office/officeart/2005/8/layout/radial4"/>
    <dgm:cxn modelId="{9FBBC0BE-0B34-4FE2-8CFA-D440C830FA2F}" type="presOf" srcId="{8D2DE87D-6F3A-4099-B2A0-483A9924DFA5}" destId="{A68BD78D-6022-442C-9767-8DCE2FCD56DD}" srcOrd="0" destOrd="0" presId="urn:microsoft.com/office/officeart/2005/8/layout/radial4"/>
    <dgm:cxn modelId="{3DD5D048-6FBF-402A-BBB0-16056F8CB40B}" srcId="{503AAA2E-9C4C-4CAC-A5BD-7A8F57B1E2C9}" destId="{807442EF-CDBE-4548-A60D-7C9A9C8DE528}" srcOrd="1" destOrd="0" parTransId="{414DF2C3-DA47-4290-B8A8-FCC15757C843}" sibTransId="{472926A8-D9E4-4F5E-B25D-3F45DE0AC7E6}"/>
    <dgm:cxn modelId="{67F082AB-6E2C-4EA0-A821-33926EEEC132}" srcId="{503AAA2E-9C4C-4CAC-A5BD-7A8F57B1E2C9}" destId="{D45E63B4-1FFC-42B5-AA9B-20471B2DE0B4}" srcOrd="3" destOrd="0" parTransId="{74AE19CF-3EAF-4580-A1FD-45534F3B87D0}" sibTransId="{1AD6B6F6-D567-46DB-BC8B-DC60FFBC8293}"/>
    <dgm:cxn modelId="{0AB1AE91-0D04-4C44-B1CD-F4DF0A35E90F}" type="presOf" srcId="{414DF2C3-DA47-4290-B8A8-FCC15757C843}" destId="{C130151E-B3D7-41CB-8BE8-7FD5F6C5D075}" srcOrd="0" destOrd="0" presId="urn:microsoft.com/office/officeart/2005/8/layout/radial4"/>
    <dgm:cxn modelId="{A79D5AC0-6823-4E4F-B119-587E1FD14798}" srcId="{503AAA2E-9C4C-4CAC-A5BD-7A8F57B1E2C9}" destId="{810F2DC5-A10B-4D8C-8509-4DDF145393EB}" srcOrd="0" destOrd="0" parTransId="{4198ECF5-2AF7-48A4-969C-1984430B5810}" sibTransId="{1B7196EE-974B-4E18-AAFA-6C3712520387}"/>
    <dgm:cxn modelId="{593E1133-0563-4C17-A384-46FC00661575}" srcId="{8D2DE87D-6F3A-4099-B2A0-483A9924DFA5}" destId="{503AAA2E-9C4C-4CAC-A5BD-7A8F57B1E2C9}" srcOrd="0" destOrd="0" parTransId="{CECB129D-0D64-4A64-8281-C8667266DBF1}" sibTransId="{FD687694-F4A5-45B3-B468-DB36B7BA379A}"/>
    <dgm:cxn modelId="{B15A25BB-0EEF-49C2-8341-2F2F4F318F70}" type="presOf" srcId="{74AE19CF-3EAF-4580-A1FD-45534F3B87D0}" destId="{ED487316-C551-4A47-9250-2E47AED0686D}" srcOrd="0" destOrd="0" presId="urn:microsoft.com/office/officeart/2005/8/layout/radial4"/>
    <dgm:cxn modelId="{29213E6C-2D34-4E35-A0E8-82D50C52B066}" type="presOf" srcId="{D45E63B4-1FFC-42B5-AA9B-20471B2DE0B4}" destId="{84F31E00-2857-4A80-B5F8-CA5ED85A0011}" srcOrd="0" destOrd="0" presId="urn:microsoft.com/office/officeart/2005/8/layout/radial4"/>
    <dgm:cxn modelId="{3AB33772-03C6-4495-BDAE-01D4889604C7}" type="presOf" srcId="{4198ECF5-2AF7-48A4-969C-1984430B5810}" destId="{40DBE316-E566-437D-AE50-6EE4B9E8D7D6}" srcOrd="0" destOrd="0" presId="urn:microsoft.com/office/officeart/2005/8/layout/radial4"/>
    <dgm:cxn modelId="{CBB5B160-F5D8-45DB-8C6E-D944FE44A2CE}" type="presOf" srcId="{810F2DC5-A10B-4D8C-8509-4DDF145393EB}" destId="{21B0EBA0-4101-4AF8-A748-BAD8875F544E}" srcOrd="0" destOrd="0" presId="urn:microsoft.com/office/officeart/2005/8/layout/radial4"/>
    <dgm:cxn modelId="{E8B7F9CD-6339-479E-B1A4-340EBBDC6569}" type="presOf" srcId="{8410C7A9-AC3C-4E3A-97D4-B841301AD85A}" destId="{C9B9A6B2-4582-4334-8280-47FE210EB729}" srcOrd="0" destOrd="0" presId="urn:microsoft.com/office/officeart/2005/8/layout/radial4"/>
    <dgm:cxn modelId="{9427DA19-8BF2-4C4A-AAF4-881F42F55095}" type="presOf" srcId="{4422D53E-E9D4-4CCF-A773-ED4A0F33E5DB}" destId="{570A5DDB-1441-4964-850E-CE88D98ED0B5}" srcOrd="0" destOrd="0" presId="urn:microsoft.com/office/officeart/2005/8/layout/radial4"/>
    <dgm:cxn modelId="{CDF03BDD-9E0D-4009-8E47-7064B609CC86}" type="presParOf" srcId="{A68BD78D-6022-442C-9767-8DCE2FCD56DD}" destId="{A158A387-E664-45AD-BE39-943D22FFC54D}" srcOrd="0" destOrd="0" presId="urn:microsoft.com/office/officeart/2005/8/layout/radial4"/>
    <dgm:cxn modelId="{FA991DE9-B351-4166-A3DC-31F74E218244}" type="presParOf" srcId="{A68BD78D-6022-442C-9767-8DCE2FCD56DD}" destId="{40DBE316-E566-437D-AE50-6EE4B9E8D7D6}" srcOrd="1" destOrd="0" presId="urn:microsoft.com/office/officeart/2005/8/layout/radial4"/>
    <dgm:cxn modelId="{69F1AF12-2EAB-41D1-B601-77ADDC83BC5F}" type="presParOf" srcId="{A68BD78D-6022-442C-9767-8DCE2FCD56DD}" destId="{21B0EBA0-4101-4AF8-A748-BAD8875F544E}" srcOrd="2" destOrd="0" presId="urn:microsoft.com/office/officeart/2005/8/layout/radial4"/>
    <dgm:cxn modelId="{870B3025-7090-4D6A-82B3-8D5364EE837E}" type="presParOf" srcId="{A68BD78D-6022-442C-9767-8DCE2FCD56DD}" destId="{C130151E-B3D7-41CB-8BE8-7FD5F6C5D075}" srcOrd="3" destOrd="0" presId="urn:microsoft.com/office/officeart/2005/8/layout/radial4"/>
    <dgm:cxn modelId="{8DC80C97-6498-45CC-A840-9CE3CA327B15}" type="presParOf" srcId="{A68BD78D-6022-442C-9767-8DCE2FCD56DD}" destId="{412720BC-2B13-4B30-A8DD-0D850CB73EC4}" srcOrd="4" destOrd="0" presId="urn:microsoft.com/office/officeart/2005/8/layout/radial4"/>
    <dgm:cxn modelId="{05FBE649-937E-4CA3-A200-10A52DBC3E96}" type="presParOf" srcId="{A68BD78D-6022-442C-9767-8DCE2FCD56DD}" destId="{C9B9A6B2-4582-4334-8280-47FE210EB729}" srcOrd="5" destOrd="0" presId="urn:microsoft.com/office/officeart/2005/8/layout/radial4"/>
    <dgm:cxn modelId="{BD242583-7CBE-44AE-89F4-53505A768E82}" type="presParOf" srcId="{A68BD78D-6022-442C-9767-8DCE2FCD56DD}" destId="{570A5DDB-1441-4964-850E-CE88D98ED0B5}" srcOrd="6" destOrd="0" presId="urn:microsoft.com/office/officeart/2005/8/layout/radial4"/>
    <dgm:cxn modelId="{38837B8F-B83E-4E03-92FD-660770DE87C0}" type="presParOf" srcId="{A68BD78D-6022-442C-9767-8DCE2FCD56DD}" destId="{ED487316-C551-4A47-9250-2E47AED0686D}" srcOrd="7" destOrd="0" presId="urn:microsoft.com/office/officeart/2005/8/layout/radial4"/>
    <dgm:cxn modelId="{97FA5D4D-35F3-4C17-B627-71C5FDB1F68B}" type="presParOf" srcId="{A68BD78D-6022-442C-9767-8DCE2FCD56DD}" destId="{84F31E00-2857-4A80-B5F8-CA5ED85A0011}" srcOrd="8" destOrd="0" presId="urn:microsoft.com/office/officeart/2005/8/layout/radial4"/>
  </dgm:cxnLst>
  <dgm:bg/>
  <dgm:whole/>
</dgm:dataModel>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88E62583-3DD5-48DA-B0B5-A25B7EC90E19}" type="datetimeFigureOut">
              <a:rPr lang="en-US" smtClean="0"/>
              <a:pPr/>
              <a:t>1/21/2021</a:t>
            </a:fld>
            <a:endParaRPr lang="en-US"/>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US"/>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0FE76724-3E2B-4F24-AE28-C82E870456B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8E62583-3DD5-48DA-B0B5-A25B7EC90E19}" type="datetimeFigureOut">
              <a:rPr lang="en-US" smtClean="0"/>
              <a:pPr/>
              <a:t>1/21/2021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E76724-3E2B-4F24-AE28-C82E870456B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8E62583-3DD5-48DA-B0B5-A25B7EC90E19}" type="datetimeFigureOut">
              <a:rPr lang="en-US" smtClean="0"/>
              <a:pPr/>
              <a:t>1/21/2021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E76724-3E2B-4F24-AE28-C82E870456B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88E62583-3DD5-48DA-B0B5-A25B7EC90E19}" type="datetimeFigureOut">
              <a:rPr lang="en-US" smtClean="0"/>
              <a:pPr/>
              <a:t>1/21/2021</a:t>
            </a:fld>
            <a:endParaRPr lang="en-US"/>
          </a:p>
        </p:txBody>
      </p:sp>
      <p:sp>
        <p:nvSpPr>
          <p:cNvPr id="5" name="Footer Placeholder 4"/>
          <p:cNvSpPr>
            <a:spLocks noGrp="1"/>
          </p:cNvSpPr>
          <p:nvPr>
            <p:ph type="ftr" sz="quarter" idx="11"/>
          </p:nvPr>
        </p:nvSpPr>
        <p:spPr>
          <a:xfrm>
            <a:off x="457200" y="6480969"/>
            <a:ext cx="4260056" cy="300831"/>
          </a:xfrm>
        </p:spPr>
        <p:txBody>
          <a:bodyPr/>
          <a:lstStyle/>
          <a:p>
            <a:endParaRPr lang="en-US"/>
          </a:p>
        </p:txBody>
      </p:sp>
      <p:sp>
        <p:nvSpPr>
          <p:cNvPr id="6" name="Slide Number Placeholder 5"/>
          <p:cNvSpPr>
            <a:spLocks noGrp="1"/>
          </p:cNvSpPr>
          <p:nvPr>
            <p:ph type="sldNum" sz="quarter" idx="12"/>
          </p:nvPr>
        </p:nvSpPr>
        <p:spPr/>
        <p:txBody>
          <a:bodyPr/>
          <a:lstStyle/>
          <a:p>
            <a:fld id="{0FE76724-3E2B-4F24-AE28-C82E870456B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88E62583-3DD5-48DA-B0B5-A25B7EC90E19}" type="datetimeFigureOut">
              <a:rPr lang="en-US" smtClean="0"/>
              <a:pPr/>
              <a:t>1/21/2021</a:t>
            </a:fld>
            <a:endParaRPr lang="en-US"/>
          </a:p>
        </p:txBody>
      </p:sp>
      <p:sp>
        <p:nvSpPr>
          <p:cNvPr id="5" name="Footer Placeholder 4"/>
          <p:cNvSpPr>
            <a:spLocks noGrp="1"/>
          </p:cNvSpPr>
          <p:nvPr>
            <p:ph type="ftr" sz="quarter" idx="11"/>
          </p:nvPr>
        </p:nvSpPr>
        <p:spPr>
          <a:xfrm>
            <a:off x="2619376" y="6480969"/>
            <a:ext cx="4260056" cy="300831"/>
          </a:xfrm>
        </p:spPr>
        <p:txBody>
          <a:bodyPr/>
          <a:lstStyle/>
          <a:p>
            <a:endParaRPr lang="en-US"/>
          </a:p>
        </p:txBody>
      </p:sp>
      <p:sp>
        <p:nvSpPr>
          <p:cNvPr id="6" name="Slide Number Placeholder 5"/>
          <p:cNvSpPr>
            <a:spLocks noGrp="1"/>
          </p:cNvSpPr>
          <p:nvPr>
            <p:ph type="sldNum" sz="quarter" idx="12"/>
          </p:nvPr>
        </p:nvSpPr>
        <p:spPr>
          <a:xfrm>
            <a:off x="8451056" y="809624"/>
            <a:ext cx="502920" cy="300831"/>
          </a:xfrm>
        </p:spPr>
        <p:txBody>
          <a:bodyPr/>
          <a:lstStyle/>
          <a:p>
            <a:fld id="{0FE76724-3E2B-4F24-AE28-C82E870456BB}" type="slidenum">
              <a:rPr lang="en-US" smtClean="0"/>
              <a:pPr/>
              <a:t>‹#›</a:t>
            </a:fld>
            <a:endParaRPr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88E62583-3DD5-48DA-B0B5-A25B7EC90E19}" type="datetimeFigureOut">
              <a:rPr lang="en-US" smtClean="0"/>
              <a:pPr/>
              <a:t>1/21/2021</a:t>
            </a:fld>
            <a:endParaRPr lang="en-US"/>
          </a:p>
        </p:txBody>
      </p:sp>
      <p:sp>
        <p:nvSpPr>
          <p:cNvPr id="6" name="Footer Placeholder 5"/>
          <p:cNvSpPr>
            <a:spLocks noGrp="1"/>
          </p:cNvSpPr>
          <p:nvPr>
            <p:ph type="ftr" sz="quarter" idx="11"/>
          </p:nvPr>
        </p:nvSpPr>
        <p:spPr>
          <a:xfrm>
            <a:off x="457200" y="6480969"/>
            <a:ext cx="4260056" cy="301752"/>
          </a:xfrm>
        </p:spPr>
        <p:txBody>
          <a:bodyPr/>
          <a:lstStyle/>
          <a:p>
            <a:endParaRPr lang="en-US"/>
          </a:p>
        </p:txBody>
      </p:sp>
      <p:sp>
        <p:nvSpPr>
          <p:cNvPr id="7" name="Slide Number Placeholder 6"/>
          <p:cNvSpPr>
            <a:spLocks noGrp="1"/>
          </p:cNvSpPr>
          <p:nvPr>
            <p:ph type="sldNum" sz="quarter" idx="12"/>
          </p:nvPr>
        </p:nvSpPr>
        <p:spPr>
          <a:xfrm>
            <a:off x="7589520" y="6480969"/>
            <a:ext cx="502920" cy="301752"/>
          </a:xfrm>
        </p:spPr>
        <p:txBody>
          <a:bodyPr/>
          <a:lstStyle/>
          <a:p>
            <a:fld id="{0FE76724-3E2B-4F24-AE28-C82E870456B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88E62583-3DD5-48DA-B0B5-A25B7EC90E19}" type="datetimeFigureOut">
              <a:rPr lang="en-US" smtClean="0"/>
              <a:pPr/>
              <a:t>1/21/2021</a:t>
            </a:fld>
            <a:endParaRPr lang="en-US"/>
          </a:p>
        </p:txBody>
      </p:sp>
      <p:sp>
        <p:nvSpPr>
          <p:cNvPr id="8" name="Footer Placeholder 7"/>
          <p:cNvSpPr>
            <a:spLocks noGrp="1"/>
          </p:cNvSpPr>
          <p:nvPr>
            <p:ph type="ftr" sz="quarter" idx="11"/>
          </p:nvPr>
        </p:nvSpPr>
        <p:spPr>
          <a:xfrm>
            <a:off x="457200" y="6480969"/>
            <a:ext cx="4261104" cy="301752"/>
          </a:xfrm>
        </p:spPr>
        <p:txBody>
          <a:bodyPr/>
          <a:lstStyle/>
          <a:p>
            <a:endParaRPr lang="en-US"/>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0FE76724-3E2B-4F24-AE28-C82E870456B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8E62583-3DD5-48DA-B0B5-A25B7EC90E19}" type="datetimeFigureOut">
              <a:rPr lang="en-US" smtClean="0"/>
              <a:pPr/>
              <a:t>1/21/2021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E76724-3E2B-4F24-AE28-C82E870456B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88E62583-3DD5-48DA-B0B5-A25B7EC90E19}" type="datetimeFigureOut">
              <a:rPr lang="en-US" smtClean="0"/>
              <a:pPr/>
              <a:t>1/21/2021</a:t>
            </a:fld>
            <a:endParaRPr lang="en-US"/>
          </a:p>
        </p:txBody>
      </p:sp>
      <p:sp>
        <p:nvSpPr>
          <p:cNvPr id="3" name="Footer Placeholder 2"/>
          <p:cNvSpPr>
            <a:spLocks noGrp="1"/>
          </p:cNvSpPr>
          <p:nvPr>
            <p:ph type="ftr" sz="quarter" idx="11"/>
          </p:nvPr>
        </p:nvSpPr>
        <p:spPr>
          <a:xfrm>
            <a:off x="457200" y="6481890"/>
            <a:ext cx="4260056" cy="300831"/>
          </a:xfrm>
        </p:spPr>
        <p:txBody>
          <a:bodyPr/>
          <a:lstStyle/>
          <a:p>
            <a:endParaRPr lang="en-US"/>
          </a:p>
        </p:txBody>
      </p:sp>
      <p:sp>
        <p:nvSpPr>
          <p:cNvPr id="4" name="Slide Number Placeholder 3"/>
          <p:cNvSpPr>
            <a:spLocks noGrp="1"/>
          </p:cNvSpPr>
          <p:nvPr>
            <p:ph type="sldNum" sz="quarter" idx="12"/>
          </p:nvPr>
        </p:nvSpPr>
        <p:spPr>
          <a:xfrm>
            <a:off x="7589520" y="6480969"/>
            <a:ext cx="502920" cy="301752"/>
          </a:xfrm>
        </p:spPr>
        <p:txBody>
          <a:bodyPr/>
          <a:lstStyle/>
          <a:p>
            <a:fld id="{0FE76724-3E2B-4F24-AE28-C82E870456B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88E62583-3DD5-48DA-B0B5-A25B7EC90E19}" type="datetimeFigureOut">
              <a:rPr lang="en-US" smtClean="0"/>
              <a:pPr/>
              <a:t>1/21/2021</a:t>
            </a:fld>
            <a:endParaRPr lang="en-US"/>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0FE76724-3E2B-4F24-AE28-C82E870456B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88E62583-3DD5-48DA-B0B5-A25B7EC90E19}" type="datetimeFigureOut">
              <a:rPr lang="en-US" smtClean="0"/>
              <a:pPr/>
              <a:t>1/21/2021</a:t>
            </a:fld>
            <a:endParaRPr lang="en-US"/>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0FE76724-3E2B-4F24-AE28-C82E870456B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88E62583-3DD5-48DA-B0B5-A25B7EC90E19}" type="datetimeFigureOut">
              <a:rPr lang="en-US" smtClean="0"/>
              <a:pPr/>
              <a:t>1/21/2021</a:t>
            </a:fld>
            <a:endParaRPr lang="en-US"/>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0FE76724-3E2B-4F24-AE28-C82E870456B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byjus.com/free-ias-prep/ncert-notes-revolutionaries-in-indian-freedom-movement/"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pPr algn="ctr"/>
            <a:r>
              <a:rPr lang="en-US" sz="5400" b="1" dirty="0" smtClean="0">
                <a:latin typeface="Bell MT" pitchFamily="18" charset="0"/>
              </a:rPr>
              <a:t>Indian Council Act, 1892</a:t>
            </a:r>
            <a:endParaRPr lang="en-US" sz="5400" b="1" dirty="0">
              <a:latin typeface="Bell MT" pitchFamily="18" charset="0"/>
            </a:endParaRPr>
          </a:p>
        </p:txBody>
      </p:sp>
      <p:sp>
        <p:nvSpPr>
          <p:cNvPr id="3" name="Subtitle 2"/>
          <p:cNvSpPr>
            <a:spLocks noGrp="1"/>
          </p:cNvSpPr>
          <p:nvPr>
            <p:ph type="subTitle" idx="1"/>
          </p:nvPr>
        </p:nvSpPr>
        <p:spPr/>
        <p:txBody>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342106"/>
          </a:xfrm>
        </p:spPr>
        <p:txBody>
          <a:bodyPr>
            <a:normAutofit fontScale="90000"/>
          </a:bodyPr>
          <a:lstStyle/>
          <a:p>
            <a:endParaRPr lang="en-US" dirty="0"/>
          </a:p>
        </p:txBody>
      </p:sp>
      <p:sp>
        <p:nvSpPr>
          <p:cNvPr id="3" name="Content Placeholder 2"/>
          <p:cNvSpPr>
            <a:spLocks noGrp="1"/>
          </p:cNvSpPr>
          <p:nvPr>
            <p:ph idx="1"/>
          </p:nvPr>
        </p:nvSpPr>
        <p:spPr>
          <a:xfrm>
            <a:off x="457200" y="838200"/>
            <a:ext cx="8229600" cy="5616608"/>
          </a:xfrm>
        </p:spPr>
        <p:txBody>
          <a:bodyPr>
            <a:normAutofit/>
          </a:bodyPr>
          <a:lstStyle/>
          <a:p>
            <a:pPr algn="just"/>
            <a:r>
              <a:rPr lang="en-US" dirty="0" smtClean="0">
                <a:latin typeface="Bell MT" pitchFamily="18" charset="0"/>
              </a:rPr>
              <a:t>The Indian National Congress (INC) was also agitating for more </a:t>
            </a:r>
            <a:r>
              <a:rPr lang="en-US" b="1" dirty="0" smtClean="0">
                <a:solidFill>
                  <a:srgbClr val="FFFF00"/>
                </a:solidFill>
                <a:latin typeface="Bell MT" pitchFamily="18" charset="0"/>
              </a:rPr>
              <a:t>reforms and self-governance of Indians. </a:t>
            </a:r>
            <a:endParaRPr lang="en-US" b="1" dirty="0" smtClean="0">
              <a:solidFill>
                <a:srgbClr val="FFFF00"/>
              </a:solidFill>
              <a:latin typeface="Bell MT" pitchFamily="18" charset="0"/>
            </a:endParaRPr>
          </a:p>
          <a:p>
            <a:pPr algn="just"/>
            <a:r>
              <a:rPr lang="en-US" dirty="0" smtClean="0">
                <a:latin typeface="Bell MT" pitchFamily="18" charset="0"/>
              </a:rPr>
              <a:t>The </a:t>
            </a:r>
            <a:r>
              <a:rPr lang="en-US" dirty="0" smtClean="0">
                <a:latin typeface="Bell MT" pitchFamily="18" charset="0"/>
              </a:rPr>
              <a:t>earlier Congress leaders were moderates, but now extremist leaders were on the rise who believed in more aggressive methods.</a:t>
            </a:r>
          </a:p>
          <a:p>
            <a:pPr algn="just"/>
            <a:r>
              <a:rPr lang="en-US" dirty="0" smtClean="0">
                <a:latin typeface="Bell MT" pitchFamily="18" charset="0"/>
              </a:rPr>
              <a:t>INC demanded </a:t>
            </a:r>
            <a:r>
              <a:rPr lang="en-US" b="1" dirty="0" smtClean="0">
                <a:solidFill>
                  <a:srgbClr val="FFFF00"/>
                </a:solidFill>
                <a:latin typeface="Bell MT" pitchFamily="18" charset="0"/>
              </a:rPr>
              <a:t>home rule </a:t>
            </a:r>
            <a:r>
              <a:rPr lang="en-US" dirty="0" smtClean="0">
                <a:latin typeface="Bell MT" pitchFamily="18" charset="0"/>
              </a:rPr>
              <a:t>for the first time in 1906.</a:t>
            </a:r>
          </a:p>
          <a:p>
            <a:pPr algn="just"/>
            <a:r>
              <a:rPr lang="en-US" dirty="0" err="1" smtClean="0">
                <a:latin typeface="Bell MT" pitchFamily="18" charset="0"/>
              </a:rPr>
              <a:t>Gopal</a:t>
            </a:r>
            <a:r>
              <a:rPr lang="en-US" dirty="0" smtClean="0">
                <a:latin typeface="Bell MT" pitchFamily="18" charset="0"/>
              </a:rPr>
              <a:t> Krishna </a:t>
            </a:r>
            <a:r>
              <a:rPr lang="en-US" dirty="0" err="1" smtClean="0">
                <a:latin typeface="Bell MT" pitchFamily="18" charset="0"/>
              </a:rPr>
              <a:t>Gokhale</a:t>
            </a:r>
            <a:r>
              <a:rPr lang="en-US" dirty="0" smtClean="0">
                <a:latin typeface="Bell MT" pitchFamily="18" charset="0"/>
              </a:rPr>
              <a:t> met Morley in England to </a:t>
            </a:r>
            <a:r>
              <a:rPr lang="en-US" dirty="0" err="1" smtClean="0">
                <a:latin typeface="Bell MT" pitchFamily="18" charset="0"/>
              </a:rPr>
              <a:t>emphasise</a:t>
            </a:r>
            <a:r>
              <a:rPr lang="en-US" dirty="0" smtClean="0">
                <a:latin typeface="Bell MT" pitchFamily="18" charset="0"/>
              </a:rPr>
              <a:t> the need for reforms.</a:t>
            </a:r>
          </a:p>
          <a:p>
            <a:pPr algn="just"/>
            <a:endParaRPr lang="en-US" dirty="0">
              <a:latin typeface="Bell MT"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r>
              <a:rPr lang="en-US" dirty="0" err="1" smtClean="0">
                <a:latin typeface="Bell MT" pitchFamily="18" charset="0"/>
              </a:rPr>
              <a:t>Shimla</a:t>
            </a:r>
            <a:r>
              <a:rPr lang="en-US" dirty="0" smtClean="0">
                <a:latin typeface="Bell MT" pitchFamily="18" charset="0"/>
              </a:rPr>
              <a:t> Deputation: A group of elite Muslims led by Aga Khan met Lord </a:t>
            </a:r>
            <a:r>
              <a:rPr lang="en-US" dirty="0" err="1" smtClean="0">
                <a:latin typeface="Bell MT" pitchFamily="18" charset="0"/>
              </a:rPr>
              <a:t>Minto</a:t>
            </a:r>
            <a:r>
              <a:rPr lang="en-US" dirty="0" smtClean="0">
                <a:latin typeface="Bell MT" pitchFamily="18" charset="0"/>
              </a:rPr>
              <a:t> in 1906 and placed their demand for a </a:t>
            </a:r>
            <a:r>
              <a:rPr lang="en-US" b="1" dirty="0" smtClean="0">
                <a:solidFill>
                  <a:srgbClr val="FFFF00"/>
                </a:solidFill>
                <a:latin typeface="Bell MT" pitchFamily="18" charset="0"/>
              </a:rPr>
              <a:t>separate electorate for the Muslims.</a:t>
            </a:r>
          </a:p>
          <a:p>
            <a:pPr algn="just"/>
            <a:r>
              <a:rPr lang="en-US" dirty="0" smtClean="0">
                <a:latin typeface="Bell MT" pitchFamily="18" charset="0"/>
              </a:rPr>
              <a:t>John Morley was a member of the Liberal government, and he wanted to make positive changes in India’s governance</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256506"/>
          </a:xfrm>
        </p:spPr>
        <p:txBody>
          <a:bodyPr>
            <a:normAutofit fontScale="90000"/>
          </a:bodyPr>
          <a:lstStyle/>
          <a:p>
            <a:pPr algn="ctr"/>
            <a:r>
              <a:rPr lang="en-US" dirty="0" smtClean="0"/>
              <a:t/>
            </a:r>
            <a:br>
              <a:rPr lang="en-US" dirty="0" smtClean="0"/>
            </a:br>
            <a:r>
              <a:rPr lang="en-US" b="1" dirty="0" smtClean="0">
                <a:latin typeface="Bell MT" pitchFamily="18" charset="0"/>
              </a:rPr>
              <a:t>Major </a:t>
            </a:r>
            <a:r>
              <a:rPr lang="en-US" b="1" dirty="0" smtClean="0">
                <a:latin typeface="Bell MT" pitchFamily="18" charset="0"/>
              </a:rPr>
              <a:t>provisions of the Morley-</a:t>
            </a:r>
            <a:r>
              <a:rPr lang="en-US" b="1" dirty="0" err="1" smtClean="0">
                <a:latin typeface="Bell MT" pitchFamily="18" charset="0"/>
              </a:rPr>
              <a:t>Minto</a:t>
            </a:r>
            <a:r>
              <a:rPr lang="en-US" b="1" dirty="0" smtClean="0">
                <a:latin typeface="Bell MT" pitchFamily="18" charset="0"/>
              </a:rPr>
              <a:t> reforms</a:t>
            </a:r>
            <a:r>
              <a:rPr lang="en-US" dirty="0" smtClean="0"/>
              <a:t/>
            </a:r>
            <a:br>
              <a:rPr lang="en-US" dirty="0" smtClean="0"/>
            </a:br>
            <a:endParaRPr lang="en-US" dirty="0"/>
          </a:p>
        </p:txBody>
      </p:sp>
      <p:sp>
        <p:nvSpPr>
          <p:cNvPr id="3" name="Content Placeholder 2"/>
          <p:cNvSpPr>
            <a:spLocks noGrp="1"/>
          </p:cNvSpPr>
          <p:nvPr>
            <p:ph idx="1"/>
          </p:nvPr>
        </p:nvSpPr>
        <p:spPr>
          <a:xfrm>
            <a:off x="457200" y="1828800"/>
            <a:ext cx="8229600" cy="4626008"/>
          </a:xfrm>
        </p:spPr>
        <p:txBody>
          <a:bodyPr>
            <a:normAutofit/>
          </a:bodyPr>
          <a:lstStyle/>
          <a:p>
            <a:pPr algn="just"/>
            <a:r>
              <a:rPr lang="en-US" sz="2800" dirty="0" smtClean="0">
                <a:latin typeface="Bell MT" pitchFamily="18" charset="0"/>
              </a:rPr>
              <a:t>The </a:t>
            </a:r>
            <a:r>
              <a:rPr lang="en-US" sz="2800" dirty="0" smtClean="0">
                <a:latin typeface="Bell MT" pitchFamily="18" charset="0"/>
              </a:rPr>
              <a:t>legislative councils at the Centre and the provinces increased in size.</a:t>
            </a:r>
          </a:p>
          <a:p>
            <a:pPr lvl="1" algn="just"/>
            <a:r>
              <a:rPr lang="en-US" sz="2800" b="1" dirty="0" smtClean="0">
                <a:solidFill>
                  <a:srgbClr val="FFFF00"/>
                </a:solidFill>
                <a:latin typeface="Bell MT" pitchFamily="18" charset="0"/>
              </a:rPr>
              <a:t>Central Legislative Council </a:t>
            </a:r>
            <a:r>
              <a:rPr lang="en-US" sz="2800" dirty="0" smtClean="0">
                <a:latin typeface="Bell MT" pitchFamily="18" charset="0"/>
              </a:rPr>
              <a:t>– from 16 to 60 members</a:t>
            </a:r>
          </a:p>
          <a:p>
            <a:pPr lvl="1" algn="just"/>
            <a:r>
              <a:rPr lang="en-US" sz="2800" b="1" dirty="0" smtClean="0">
                <a:solidFill>
                  <a:srgbClr val="FFFF00"/>
                </a:solidFill>
                <a:latin typeface="Bell MT" pitchFamily="18" charset="0"/>
              </a:rPr>
              <a:t>Legislative Councils of Bengal, Madras, Bombay and United Provinces </a:t>
            </a:r>
            <a:r>
              <a:rPr lang="en-US" sz="2800" dirty="0" smtClean="0">
                <a:latin typeface="Bell MT" pitchFamily="18" charset="0"/>
              </a:rPr>
              <a:t>– 50 members each</a:t>
            </a:r>
          </a:p>
          <a:p>
            <a:pPr lvl="1" algn="just"/>
            <a:r>
              <a:rPr lang="en-US" sz="2800" dirty="0" smtClean="0">
                <a:solidFill>
                  <a:srgbClr val="FFFF00"/>
                </a:solidFill>
                <a:latin typeface="Bell MT" pitchFamily="18" charset="0"/>
              </a:rPr>
              <a:t>Legislative Councils of Punjab, Burma and Assam </a:t>
            </a:r>
            <a:r>
              <a:rPr lang="en-US" sz="2800" dirty="0" smtClean="0">
                <a:latin typeface="Bell MT" pitchFamily="18" charset="0"/>
              </a:rPr>
              <a:t>– 30 members </a:t>
            </a:r>
            <a:r>
              <a:rPr lang="en-US" sz="2800" dirty="0" smtClean="0">
                <a:latin typeface="Bell MT" pitchFamily="18" charset="0"/>
              </a:rPr>
              <a:t>each</a:t>
            </a:r>
            <a:endParaRPr lang="en-US" sz="2800" dirty="0" smtClean="0">
              <a:latin typeface="Bell MT" pitchFamily="18" charset="0"/>
            </a:endParaRPr>
          </a:p>
          <a:p>
            <a:endParaRPr lang="en-US" dirty="0">
              <a:latin typeface="Bell MT"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solidFill>
                  <a:schemeClr val="accent1">
                    <a:lumMod val="40000"/>
                    <a:lumOff val="60000"/>
                  </a:schemeClr>
                </a:solidFill>
                <a:latin typeface="Bell MT" pitchFamily="18" charset="0"/>
              </a:rPr>
              <a:t>Four Categories Of Members in Central &amp; Provincial Legislative Council</a:t>
            </a:r>
            <a:endParaRPr lang="en-US" b="1" dirty="0">
              <a:solidFill>
                <a:schemeClr val="accent1">
                  <a:lumMod val="40000"/>
                  <a:lumOff val="60000"/>
                </a:schemeClr>
              </a:solidFill>
            </a:endParaRPr>
          </a:p>
        </p:txBody>
      </p:sp>
      <p:graphicFrame>
        <p:nvGraphicFramePr>
          <p:cNvPr id="4" name="Content Placeholder 3"/>
          <p:cNvGraphicFramePr>
            <a:graphicFrameLocks noGrp="1"/>
          </p:cNvGraphicFramePr>
          <p:nvPr>
            <p:ph idx="1"/>
          </p:nvPr>
        </p:nvGraphicFramePr>
        <p:xfrm>
          <a:off x="457200" y="1882775"/>
          <a:ext cx="82296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180306"/>
          </a:xfrm>
        </p:spPr>
        <p:txBody>
          <a:bodyPr>
            <a:normAutofit fontScale="90000"/>
          </a:bodyPr>
          <a:lstStyle/>
          <a:p>
            <a:pPr algn="ctr"/>
            <a:r>
              <a:rPr lang="en-US" sz="3600" dirty="0" smtClean="0">
                <a:latin typeface="Bell MT" pitchFamily="18" charset="0"/>
              </a:rPr>
              <a:t/>
            </a:r>
            <a:br>
              <a:rPr lang="en-US" sz="3600" dirty="0" smtClean="0">
                <a:latin typeface="Bell MT" pitchFamily="18" charset="0"/>
              </a:rPr>
            </a:br>
            <a:r>
              <a:rPr lang="en-US" sz="3600" b="1" dirty="0" smtClean="0">
                <a:solidFill>
                  <a:schemeClr val="accent1">
                    <a:lumMod val="40000"/>
                    <a:lumOff val="60000"/>
                  </a:schemeClr>
                </a:solidFill>
                <a:latin typeface="Bell MT" pitchFamily="18" charset="0"/>
              </a:rPr>
              <a:t>The </a:t>
            </a:r>
            <a:r>
              <a:rPr lang="en-US" sz="3600" b="1" dirty="0" smtClean="0">
                <a:solidFill>
                  <a:schemeClr val="accent1">
                    <a:lumMod val="40000"/>
                    <a:lumOff val="60000"/>
                  </a:schemeClr>
                </a:solidFill>
                <a:latin typeface="Bell MT" pitchFamily="18" charset="0"/>
              </a:rPr>
              <a:t>Central &amp; Provincial legislative councils have four categories of members as follows</a:t>
            </a:r>
            <a:r>
              <a:rPr lang="en-US" sz="3600" dirty="0" smtClean="0">
                <a:latin typeface="Bell MT" pitchFamily="18" charset="0"/>
              </a:rPr>
              <a:t>:</a:t>
            </a:r>
            <a:r>
              <a:rPr lang="en-US" dirty="0" smtClean="0">
                <a:latin typeface="Bell MT" pitchFamily="18" charset="0"/>
              </a:rPr>
              <a:t/>
            </a:r>
            <a:br>
              <a:rPr lang="en-US" dirty="0" smtClean="0">
                <a:latin typeface="Bell MT" pitchFamily="18" charset="0"/>
              </a:rPr>
            </a:br>
            <a:endParaRPr lang="en-US" dirty="0"/>
          </a:p>
        </p:txBody>
      </p:sp>
      <p:sp>
        <p:nvSpPr>
          <p:cNvPr id="3" name="Content Placeholder 2"/>
          <p:cNvSpPr>
            <a:spLocks noGrp="1"/>
          </p:cNvSpPr>
          <p:nvPr>
            <p:ph idx="1"/>
          </p:nvPr>
        </p:nvSpPr>
        <p:spPr>
          <a:xfrm>
            <a:off x="457200" y="1676400"/>
            <a:ext cx="8229600" cy="5181600"/>
          </a:xfrm>
        </p:spPr>
        <p:txBody>
          <a:bodyPr>
            <a:normAutofit/>
          </a:bodyPr>
          <a:lstStyle/>
          <a:p>
            <a:pPr lvl="1"/>
            <a:r>
              <a:rPr lang="en-US" b="1" dirty="0" smtClean="0">
                <a:solidFill>
                  <a:srgbClr val="FFFF00"/>
                </a:solidFill>
                <a:latin typeface="Bell MT" pitchFamily="18" charset="0"/>
              </a:rPr>
              <a:t>Ex </a:t>
            </a:r>
            <a:r>
              <a:rPr lang="en-US" b="1" dirty="0" smtClean="0">
                <a:solidFill>
                  <a:srgbClr val="FFFF00"/>
                </a:solidFill>
                <a:latin typeface="Bell MT" pitchFamily="18" charset="0"/>
              </a:rPr>
              <a:t>officio </a:t>
            </a:r>
            <a:r>
              <a:rPr lang="en-US" b="1" dirty="0" smtClean="0">
                <a:solidFill>
                  <a:srgbClr val="FFFF00"/>
                </a:solidFill>
                <a:latin typeface="Bell MT" pitchFamily="18" charset="0"/>
              </a:rPr>
              <a:t>members</a:t>
            </a:r>
          </a:p>
          <a:p>
            <a:pPr lvl="1">
              <a:buNone/>
            </a:pPr>
            <a:r>
              <a:rPr lang="en-US" dirty="0" smtClean="0">
                <a:latin typeface="Bell MT" pitchFamily="18" charset="0"/>
              </a:rPr>
              <a:t>Governor-General </a:t>
            </a:r>
            <a:r>
              <a:rPr lang="en-US" dirty="0" smtClean="0">
                <a:latin typeface="Bell MT" pitchFamily="18" charset="0"/>
              </a:rPr>
              <a:t>and members of the executive council.</a:t>
            </a:r>
          </a:p>
          <a:p>
            <a:pPr lvl="1"/>
            <a:r>
              <a:rPr lang="en-US" b="1" dirty="0" smtClean="0">
                <a:solidFill>
                  <a:srgbClr val="FFFF00"/>
                </a:solidFill>
                <a:latin typeface="Bell MT" pitchFamily="18" charset="0"/>
              </a:rPr>
              <a:t>Nominated official </a:t>
            </a:r>
            <a:r>
              <a:rPr lang="en-US" b="1" dirty="0" smtClean="0">
                <a:solidFill>
                  <a:srgbClr val="FFFF00"/>
                </a:solidFill>
                <a:latin typeface="Bell MT" pitchFamily="18" charset="0"/>
              </a:rPr>
              <a:t>members</a:t>
            </a:r>
          </a:p>
          <a:p>
            <a:pPr lvl="1">
              <a:buNone/>
            </a:pPr>
            <a:r>
              <a:rPr lang="en-US" dirty="0" smtClean="0">
                <a:latin typeface="Bell MT" pitchFamily="18" charset="0"/>
              </a:rPr>
              <a:t>Government </a:t>
            </a:r>
            <a:r>
              <a:rPr lang="en-US" dirty="0" smtClean="0">
                <a:latin typeface="Bell MT" pitchFamily="18" charset="0"/>
              </a:rPr>
              <a:t>officials who were nominated by the Governor-General.</a:t>
            </a:r>
          </a:p>
          <a:p>
            <a:pPr lvl="1"/>
            <a:r>
              <a:rPr lang="en-US" b="1" dirty="0" smtClean="0">
                <a:solidFill>
                  <a:srgbClr val="FFFF00"/>
                </a:solidFill>
                <a:latin typeface="Bell MT" pitchFamily="18" charset="0"/>
              </a:rPr>
              <a:t>Nominated non-official </a:t>
            </a:r>
            <a:r>
              <a:rPr lang="en-US" b="1" dirty="0" smtClean="0">
                <a:solidFill>
                  <a:srgbClr val="FFFF00"/>
                </a:solidFill>
                <a:latin typeface="Bell MT" pitchFamily="18" charset="0"/>
              </a:rPr>
              <a:t>members</a:t>
            </a:r>
          </a:p>
          <a:p>
            <a:pPr lvl="1">
              <a:buNone/>
            </a:pPr>
            <a:r>
              <a:rPr lang="en-US" dirty="0" smtClean="0">
                <a:latin typeface="Bell MT" pitchFamily="18" charset="0"/>
              </a:rPr>
              <a:t> Nominated </a:t>
            </a:r>
            <a:r>
              <a:rPr lang="en-US" dirty="0" smtClean="0">
                <a:latin typeface="Bell MT" pitchFamily="18" charset="0"/>
              </a:rPr>
              <a:t>by the Governor-General but were not government officials.</a:t>
            </a:r>
          </a:p>
          <a:p>
            <a:pPr lvl="1"/>
            <a:r>
              <a:rPr lang="en-US" b="1" dirty="0" smtClean="0">
                <a:solidFill>
                  <a:srgbClr val="FFFF00"/>
                </a:solidFill>
                <a:latin typeface="Bell MT" pitchFamily="18" charset="0"/>
              </a:rPr>
              <a:t>Elected </a:t>
            </a:r>
            <a:r>
              <a:rPr lang="en-US" b="1" dirty="0" smtClean="0">
                <a:solidFill>
                  <a:srgbClr val="FFFF00"/>
                </a:solidFill>
                <a:latin typeface="Bell MT" pitchFamily="18" charset="0"/>
              </a:rPr>
              <a:t>members</a:t>
            </a:r>
          </a:p>
          <a:p>
            <a:pPr lvl="1">
              <a:buNone/>
            </a:pPr>
            <a:r>
              <a:rPr lang="en-US" dirty="0" smtClean="0">
                <a:latin typeface="Bell MT" pitchFamily="18" charset="0"/>
              </a:rPr>
              <a:t> Elected </a:t>
            </a:r>
            <a:r>
              <a:rPr lang="en-US" dirty="0" smtClean="0">
                <a:latin typeface="Bell MT" pitchFamily="18" charset="0"/>
              </a:rPr>
              <a:t>by different categories of Indians</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418306"/>
          </a:xfrm>
        </p:spPr>
        <p:txBody>
          <a:bodyPr>
            <a:normAutofit fontScale="90000"/>
          </a:bodyPr>
          <a:lstStyle/>
          <a:p>
            <a:endParaRPr lang="en-US" dirty="0"/>
          </a:p>
        </p:txBody>
      </p:sp>
      <p:sp>
        <p:nvSpPr>
          <p:cNvPr id="3" name="Content Placeholder 2"/>
          <p:cNvSpPr>
            <a:spLocks noGrp="1"/>
          </p:cNvSpPr>
          <p:nvPr>
            <p:ph idx="1"/>
          </p:nvPr>
        </p:nvSpPr>
        <p:spPr>
          <a:xfrm>
            <a:off x="457200" y="838200"/>
            <a:ext cx="8229600" cy="5616608"/>
          </a:xfrm>
        </p:spPr>
        <p:txBody>
          <a:bodyPr>
            <a:normAutofit fontScale="92500"/>
          </a:bodyPr>
          <a:lstStyle/>
          <a:p>
            <a:pPr algn="just"/>
            <a:r>
              <a:rPr lang="en-US" dirty="0" smtClean="0">
                <a:latin typeface="Bell MT" pitchFamily="18" charset="0"/>
              </a:rPr>
              <a:t>The elected members were elected indirectly. </a:t>
            </a:r>
            <a:endParaRPr lang="en-US" dirty="0" smtClean="0">
              <a:latin typeface="Bell MT" pitchFamily="18" charset="0"/>
            </a:endParaRPr>
          </a:p>
          <a:p>
            <a:pPr algn="just"/>
            <a:r>
              <a:rPr lang="en-US" dirty="0" smtClean="0">
                <a:latin typeface="Bell MT" pitchFamily="18" charset="0"/>
              </a:rPr>
              <a:t>The </a:t>
            </a:r>
            <a:r>
              <a:rPr lang="en-US" dirty="0" smtClean="0">
                <a:latin typeface="Bell MT" pitchFamily="18" charset="0"/>
              </a:rPr>
              <a:t>local bodies elected an electoral college who would elect members of the provincial legislative councils. These members would, in turn, elect the members of the Central legislative council.</a:t>
            </a:r>
          </a:p>
          <a:p>
            <a:pPr algn="just"/>
            <a:r>
              <a:rPr lang="en-US" dirty="0" smtClean="0">
                <a:latin typeface="Bell MT" pitchFamily="18" charset="0"/>
              </a:rPr>
              <a:t>The elected members were from the local bodies, the chambers of commerce, landlords, universities, traders’ communities and Muslims.</a:t>
            </a:r>
          </a:p>
          <a:p>
            <a:pPr algn="just"/>
            <a:r>
              <a:rPr lang="en-US" dirty="0" smtClean="0">
                <a:latin typeface="Bell MT" pitchFamily="18" charset="0"/>
              </a:rPr>
              <a:t>In the provincial councils, non-official members were in the majority. However, since some of the non-official members were nominated, in total, a non-elected majority was there.</a:t>
            </a:r>
          </a:p>
          <a:p>
            <a:pPr algn="just"/>
            <a:endParaRPr lang="en-US" dirty="0">
              <a:latin typeface="Bell MT"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algn="just"/>
            <a:r>
              <a:rPr lang="en-US" dirty="0" smtClean="0">
                <a:latin typeface="Bell MT" pitchFamily="18" charset="0"/>
              </a:rPr>
              <a:t>Indians were given membership to the Imperial Legislative Council for the first time.</a:t>
            </a:r>
          </a:p>
          <a:p>
            <a:pPr algn="just"/>
            <a:r>
              <a:rPr lang="en-US" dirty="0" smtClean="0">
                <a:latin typeface="Bell MT" pitchFamily="18" charset="0"/>
              </a:rPr>
              <a:t>It introduced separate electorates for the Muslims. Some constituencies were earmarked for Muslims and only Muslims could vote their </a:t>
            </a:r>
            <a:r>
              <a:rPr lang="en-US" dirty="0" smtClean="0">
                <a:latin typeface="Bell MT" pitchFamily="18" charset="0"/>
              </a:rPr>
              <a:t>representatives.</a:t>
            </a:r>
          </a:p>
          <a:p>
            <a:pPr algn="just"/>
            <a:r>
              <a:rPr lang="en-US" dirty="0" smtClean="0">
                <a:latin typeface="Bell MT" pitchFamily="18" charset="0"/>
              </a:rPr>
              <a:t>The members could discuss the budget and move resolutions. They could also discuss matters of public interest.</a:t>
            </a:r>
          </a:p>
          <a:p>
            <a:pPr algn="just"/>
            <a:r>
              <a:rPr lang="en-US" dirty="0" smtClean="0">
                <a:latin typeface="Bell MT" pitchFamily="18" charset="0"/>
              </a:rPr>
              <a:t>They could also ask supplementary questions.</a:t>
            </a:r>
          </a:p>
          <a:p>
            <a:pPr algn="just"/>
            <a:endParaRPr lang="en-US" dirty="0" smtClean="0">
              <a:latin typeface="Bell MT" pitchFamily="18" charset="0"/>
            </a:endParaRPr>
          </a:p>
          <a:p>
            <a:pPr algn="just"/>
            <a:endParaRPr lang="en-US" dirty="0">
              <a:latin typeface="Bell MT"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a:r>
              <a:rPr lang="en-US" dirty="0" smtClean="0">
                <a:latin typeface="Bell MT" pitchFamily="18" charset="0"/>
              </a:rPr>
              <a:t>No discussions on foreign policy or on relations with the princely states were permitted.</a:t>
            </a:r>
          </a:p>
          <a:p>
            <a:pPr algn="just"/>
            <a:r>
              <a:rPr lang="en-US" dirty="0" smtClean="0">
                <a:latin typeface="Bell MT" pitchFamily="18" charset="0"/>
              </a:rPr>
              <a:t>Lord </a:t>
            </a:r>
            <a:r>
              <a:rPr lang="en-US" dirty="0" err="1" smtClean="0">
                <a:latin typeface="Bell MT" pitchFamily="18" charset="0"/>
              </a:rPr>
              <a:t>Minto</a:t>
            </a:r>
            <a:r>
              <a:rPr lang="en-US" dirty="0" smtClean="0">
                <a:latin typeface="Bell MT" pitchFamily="18" charset="0"/>
              </a:rPr>
              <a:t> appointed (on much persuasion by Morley) </a:t>
            </a:r>
            <a:r>
              <a:rPr lang="en-US" dirty="0" err="1" smtClean="0">
                <a:latin typeface="Bell MT" pitchFamily="18" charset="0"/>
              </a:rPr>
              <a:t>Satyendra</a:t>
            </a:r>
            <a:r>
              <a:rPr lang="en-US" dirty="0" smtClean="0">
                <a:latin typeface="Bell MT" pitchFamily="18" charset="0"/>
              </a:rPr>
              <a:t> P </a:t>
            </a:r>
            <a:r>
              <a:rPr lang="en-US" dirty="0" err="1" smtClean="0">
                <a:latin typeface="Bell MT" pitchFamily="18" charset="0"/>
              </a:rPr>
              <a:t>Sinha</a:t>
            </a:r>
            <a:r>
              <a:rPr lang="en-US" dirty="0" smtClean="0">
                <a:latin typeface="Bell MT" pitchFamily="18" charset="0"/>
              </a:rPr>
              <a:t> as the first Indian member of the Viceroy’s Executive Council.</a:t>
            </a:r>
          </a:p>
          <a:p>
            <a:pPr algn="just"/>
            <a:r>
              <a:rPr lang="en-US" dirty="0" smtClean="0">
                <a:latin typeface="Bell MT" pitchFamily="18" charset="0"/>
              </a:rPr>
              <a:t>Two Indians were nominated to the Council of the Secretary of State for Indian </a:t>
            </a:r>
            <a:r>
              <a:rPr lang="en-US" dirty="0" smtClean="0">
                <a:latin typeface="Bell MT" pitchFamily="18" charset="0"/>
              </a:rPr>
              <a:t>affairs.</a:t>
            </a:r>
            <a:endParaRPr lang="en-US" dirty="0" smtClean="0">
              <a:latin typeface="Bell MT" pitchFamily="18" charset="0"/>
            </a:endParaRP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882808"/>
            <a:ext cx="8229600" cy="4975192"/>
          </a:xfrm>
        </p:spPr>
        <p:txBody>
          <a:bodyPr>
            <a:normAutofit fontScale="85000" lnSpcReduction="20000"/>
          </a:bodyPr>
          <a:lstStyle/>
          <a:p>
            <a:pPr algn="just"/>
            <a:r>
              <a:rPr lang="en-US" dirty="0" smtClean="0">
                <a:latin typeface="Bell MT" pitchFamily="18" charset="0"/>
              </a:rPr>
              <a:t>The </a:t>
            </a:r>
            <a:r>
              <a:rPr lang="en-US" dirty="0" smtClean="0">
                <a:latin typeface="Bell MT" pitchFamily="18" charset="0"/>
              </a:rPr>
              <a:t>Act introduced </a:t>
            </a:r>
            <a:r>
              <a:rPr lang="en-US" b="1" dirty="0" smtClean="0">
                <a:solidFill>
                  <a:srgbClr val="FFFF00"/>
                </a:solidFill>
                <a:latin typeface="Bell MT" pitchFamily="18" charset="0"/>
              </a:rPr>
              <a:t>communal representation in Indian politics. </a:t>
            </a:r>
            <a:endParaRPr lang="en-US" b="1" dirty="0" smtClean="0">
              <a:solidFill>
                <a:srgbClr val="FFFF00"/>
              </a:solidFill>
              <a:latin typeface="Bell MT" pitchFamily="18" charset="0"/>
            </a:endParaRPr>
          </a:p>
          <a:p>
            <a:pPr algn="just"/>
            <a:r>
              <a:rPr lang="en-US" dirty="0" smtClean="0">
                <a:latin typeface="Bell MT" pitchFamily="18" charset="0"/>
              </a:rPr>
              <a:t>This </a:t>
            </a:r>
            <a:r>
              <a:rPr lang="en-US" dirty="0" smtClean="0">
                <a:latin typeface="Bell MT" pitchFamily="18" charset="0"/>
              </a:rPr>
              <a:t>was intended to stem the growing tide of nationalism in the country by dividing the people into communal lines. </a:t>
            </a:r>
            <a:endParaRPr lang="en-US" dirty="0" smtClean="0">
              <a:latin typeface="Bell MT" pitchFamily="18" charset="0"/>
            </a:endParaRPr>
          </a:p>
          <a:p>
            <a:pPr algn="just"/>
            <a:r>
              <a:rPr lang="en-US" dirty="0" smtClean="0">
                <a:latin typeface="Bell MT" pitchFamily="18" charset="0"/>
              </a:rPr>
              <a:t>The </a:t>
            </a:r>
            <a:r>
              <a:rPr lang="en-US" dirty="0" smtClean="0">
                <a:latin typeface="Bell MT" pitchFamily="18" charset="0"/>
              </a:rPr>
              <a:t>culmination of this step was seen in the partition of the country along religious </a:t>
            </a:r>
            <a:r>
              <a:rPr lang="en-US" dirty="0" smtClean="0">
                <a:latin typeface="Bell MT" pitchFamily="18" charset="0"/>
              </a:rPr>
              <a:t>lines</a:t>
            </a:r>
            <a:r>
              <a:rPr lang="en-US" dirty="0" smtClean="0">
                <a:latin typeface="Bell MT" pitchFamily="18" charset="0"/>
              </a:rPr>
              <a:t>. The effects of differential treatment of different religious groups can be seen to this day.</a:t>
            </a:r>
          </a:p>
          <a:p>
            <a:pPr algn="just"/>
            <a:r>
              <a:rPr lang="en-US" dirty="0" smtClean="0">
                <a:latin typeface="Bell MT" pitchFamily="18" charset="0"/>
              </a:rPr>
              <a:t>The Act did nothing to grant colonial self-government, which was Congress’s demand.</a:t>
            </a:r>
          </a:p>
          <a:p>
            <a:pPr algn="just"/>
            <a:r>
              <a:rPr lang="en-US" dirty="0" smtClean="0">
                <a:latin typeface="Bell MT" pitchFamily="18" charset="0"/>
              </a:rPr>
              <a:t>The Act did increase Indian participation in the legislative councils, especially at the provincial </a:t>
            </a:r>
            <a:r>
              <a:rPr lang="en-US" dirty="0" smtClean="0">
                <a:latin typeface="Bell MT" pitchFamily="18" charset="0"/>
              </a:rPr>
              <a:t>levels.</a:t>
            </a:r>
            <a:endParaRPr lang="en-US" dirty="0" smtClean="0">
              <a:latin typeface="Bell MT" pitchFamily="18" charset="0"/>
            </a:endParaRPr>
          </a:p>
          <a:p>
            <a:pPr algn="just"/>
            <a:endParaRPr lang="en-US" dirty="0">
              <a:latin typeface="Bell MT"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latin typeface="Bell MT" pitchFamily="18" charset="0"/>
              </a:rPr>
              <a:t>Background of the Act</a:t>
            </a:r>
            <a:endParaRPr lang="en-US" dirty="0">
              <a:latin typeface="Bell MT" pitchFamily="18" charset="0"/>
            </a:endParaRPr>
          </a:p>
        </p:txBody>
      </p:sp>
      <p:sp>
        <p:nvSpPr>
          <p:cNvPr id="3" name="Content Placeholder 2"/>
          <p:cNvSpPr>
            <a:spLocks noGrp="1"/>
          </p:cNvSpPr>
          <p:nvPr>
            <p:ph idx="1"/>
          </p:nvPr>
        </p:nvSpPr>
        <p:spPr>
          <a:xfrm>
            <a:off x="457200" y="1524000"/>
            <a:ext cx="8229600" cy="5334000"/>
          </a:xfrm>
        </p:spPr>
        <p:txBody>
          <a:bodyPr>
            <a:noAutofit/>
          </a:bodyPr>
          <a:lstStyle/>
          <a:p>
            <a:pPr algn="just"/>
            <a:r>
              <a:rPr lang="en-US" sz="2800" dirty="0" smtClean="0">
                <a:latin typeface="Bell MT" pitchFamily="18" charset="0"/>
              </a:rPr>
              <a:t>The </a:t>
            </a:r>
            <a:r>
              <a:rPr lang="en-US" sz="2800" dirty="0">
                <a:latin typeface="Bell MT" pitchFamily="18" charset="0"/>
              </a:rPr>
              <a:t>Indian National Congress (INC) was formed in 1885</a:t>
            </a:r>
            <a:r>
              <a:rPr lang="en-US" sz="2800" dirty="0" smtClean="0">
                <a:latin typeface="Bell MT" pitchFamily="18" charset="0"/>
              </a:rPr>
              <a:t>.</a:t>
            </a:r>
          </a:p>
          <a:p>
            <a:pPr algn="just"/>
            <a:r>
              <a:rPr lang="en-US" sz="2800" dirty="0" smtClean="0">
                <a:latin typeface="Bell MT" pitchFamily="18" charset="0"/>
              </a:rPr>
              <a:t> </a:t>
            </a:r>
            <a:r>
              <a:rPr lang="en-US" sz="2800" dirty="0">
                <a:latin typeface="Bell MT" pitchFamily="18" charset="0"/>
              </a:rPr>
              <a:t>There was a growing feeling of nationalism and this led the INC to put forth some demands to the British authorities.</a:t>
            </a:r>
          </a:p>
          <a:p>
            <a:pPr algn="just"/>
            <a:r>
              <a:rPr lang="en-US" sz="2800" dirty="0">
                <a:latin typeface="Bell MT" pitchFamily="18" charset="0"/>
              </a:rPr>
              <a:t>One of their demands was the </a:t>
            </a:r>
            <a:r>
              <a:rPr lang="en-US" sz="2800" b="1" dirty="0">
                <a:latin typeface="Bell MT" pitchFamily="18" charset="0"/>
              </a:rPr>
              <a:t>reform of the legislative councils.</a:t>
            </a:r>
          </a:p>
          <a:p>
            <a:pPr algn="just"/>
            <a:r>
              <a:rPr lang="en-US" sz="2800" dirty="0">
                <a:latin typeface="Bell MT" pitchFamily="18" charset="0"/>
              </a:rPr>
              <a:t>They also wanted the principle of the </a:t>
            </a:r>
            <a:r>
              <a:rPr lang="en-US" sz="2800" b="1" dirty="0">
                <a:latin typeface="Bell MT" pitchFamily="18" charset="0"/>
              </a:rPr>
              <a:t>election</a:t>
            </a:r>
            <a:r>
              <a:rPr lang="en-US" sz="2800" dirty="0">
                <a:latin typeface="Bell MT" pitchFamily="18" charset="0"/>
              </a:rPr>
              <a:t> instead of nomination.</a:t>
            </a:r>
          </a:p>
          <a:p>
            <a:pPr algn="just"/>
            <a:r>
              <a:rPr lang="en-US" sz="2800" dirty="0">
                <a:latin typeface="Bell MT" pitchFamily="18" charset="0"/>
              </a:rPr>
              <a:t>The INC also wanted the right to hold discussions on financial matters which was hitherto not allowed.</a:t>
            </a:r>
          </a:p>
          <a:p>
            <a:endParaRPr lang="en-US" sz="2800" dirty="0">
              <a:latin typeface="Bell MT"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sz="3200" dirty="0" smtClean="0">
                <a:latin typeface="Bell MT" pitchFamily="18" charset="0"/>
              </a:rPr>
              <a:t>The Viceroy at the time Lord </a:t>
            </a:r>
            <a:r>
              <a:rPr lang="en-US" sz="3200" dirty="0" err="1" smtClean="0">
                <a:latin typeface="Bell MT" pitchFamily="18" charset="0"/>
              </a:rPr>
              <a:t>Dufferin</a:t>
            </a:r>
            <a:r>
              <a:rPr lang="en-US" sz="3200" dirty="0" smtClean="0">
                <a:latin typeface="Bell MT" pitchFamily="18" charset="0"/>
              </a:rPr>
              <a:t> set up a committee to look into the matter. </a:t>
            </a:r>
          </a:p>
          <a:p>
            <a:r>
              <a:rPr lang="en-US" sz="3200" dirty="0" smtClean="0">
                <a:latin typeface="Bell MT" pitchFamily="18" charset="0"/>
              </a:rPr>
              <a:t>But the Secretary of State did not agree to the plan of </a:t>
            </a:r>
            <a:r>
              <a:rPr lang="en-US" sz="3200" b="1" dirty="0" smtClean="0">
                <a:latin typeface="Bell MT" pitchFamily="18" charset="0"/>
              </a:rPr>
              <a:t>direct elections</a:t>
            </a:r>
            <a:r>
              <a:rPr lang="en-US" sz="3200" dirty="0" smtClean="0">
                <a:latin typeface="Bell MT" pitchFamily="18" charset="0"/>
              </a:rPr>
              <a:t>. </a:t>
            </a:r>
          </a:p>
          <a:p>
            <a:r>
              <a:rPr lang="en-US" sz="3200" dirty="0" smtClean="0">
                <a:latin typeface="Bell MT" pitchFamily="18" charset="0"/>
              </a:rPr>
              <a:t>He, however, agreed to representation by way of </a:t>
            </a:r>
            <a:r>
              <a:rPr lang="en-US" sz="3200" b="1" dirty="0" smtClean="0">
                <a:latin typeface="Bell MT" pitchFamily="18" charset="0"/>
              </a:rPr>
              <a:t>indirect election.</a:t>
            </a:r>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799306"/>
          </a:xfrm>
        </p:spPr>
        <p:txBody>
          <a:bodyPr>
            <a:normAutofit fontScale="90000"/>
          </a:bodyPr>
          <a:lstStyle/>
          <a:p>
            <a:pPr algn="ctr"/>
            <a:r>
              <a:rPr lang="en-US" b="1" dirty="0" smtClean="0">
                <a:latin typeface="Bell MT" pitchFamily="18" charset="0"/>
              </a:rPr>
              <a:t/>
            </a:r>
            <a:br>
              <a:rPr lang="en-US" b="1" dirty="0" smtClean="0">
                <a:latin typeface="Bell MT" pitchFamily="18" charset="0"/>
              </a:rPr>
            </a:br>
            <a:r>
              <a:rPr lang="en-US" b="1" dirty="0" smtClean="0">
                <a:latin typeface="Bell MT" pitchFamily="18" charset="0"/>
              </a:rPr>
              <a:t>Provisions of the Indian Councils Act 1892</a:t>
            </a:r>
            <a:br>
              <a:rPr lang="en-US" b="1" dirty="0" smtClean="0">
                <a:latin typeface="Bell MT" pitchFamily="18" charset="0"/>
              </a:rPr>
            </a:br>
            <a:endParaRPr lang="en-US" dirty="0"/>
          </a:p>
        </p:txBody>
      </p:sp>
      <p:sp>
        <p:nvSpPr>
          <p:cNvPr id="3" name="Content Placeholder 2"/>
          <p:cNvSpPr>
            <a:spLocks noGrp="1"/>
          </p:cNvSpPr>
          <p:nvPr>
            <p:ph idx="1"/>
          </p:nvPr>
        </p:nvSpPr>
        <p:spPr>
          <a:xfrm>
            <a:off x="457200" y="1295400"/>
            <a:ext cx="8229600" cy="5562600"/>
          </a:xfrm>
        </p:spPr>
        <p:txBody>
          <a:bodyPr>
            <a:normAutofit/>
          </a:bodyPr>
          <a:lstStyle/>
          <a:p>
            <a:r>
              <a:rPr lang="en-US" dirty="0" smtClean="0">
                <a:latin typeface="Bell MT" pitchFamily="18" charset="0"/>
              </a:rPr>
              <a:t>The </a:t>
            </a:r>
            <a:r>
              <a:rPr lang="en-US" dirty="0">
                <a:latin typeface="Bell MT" pitchFamily="18" charset="0"/>
              </a:rPr>
              <a:t>act increased the number of additional or non-official members in the legislative councils as follows:</a:t>
            </a:r>
          </a:p>
          <a:p>
            <a:pPr lvl="1"/>
            <a:r>
              <a:rPr lang="en-US" dirty="0">
                <a:latin typeface="Bell MT" pitchFamily="18" charset="0"/>
              </a:rPr>
              <a:t>Central Legislative Council: 10 – 16 members</a:t>
            </a:r>
          </a:p>
          <a:p>
            <a:pPr lvl="1"/>
            <a:r>
              <a:rPr lang="en-US" dirty="0">
                <a:latin typeface="Bell MT" pitchFamily="18" charset="0"/>
              </a:rPr>
              <a:t>Bengal: 20 members</a:t>
            </a:r>
          </a:p>
          <a:p>
            <a:pPr lvl="1"/>
            <a:r>
              <a:rPr lang="en-US" dirty="0">
                <a:latin typeface="Bell MT" pitchFamily="18" charset="0"/>
              </a:rPr>
              <a:t>Madras: 20 members</a:t>
            </a:r>
          </a:p>
          <a:p>
            <a:pPr lvl="1"/>
            <a:r>
              <a:rPr lang="en-US" dirty="0">
                <a:latin typeface="Bell MT" pitchFamily="18" charset="0"/>
              </a:rPr>
              <a:t>Bombay: 8 members</a:t>
            </a:r>
          </a:p>
          <a:p>
            <a:pPr lvl="1"/>
            <a:r>
              <a:rPr lang="en-US" dirty="0">
                <a:latin typeface="Bell MT" pitchFamily="18" charset="0"/>
              </a:rPr>
              <a:t>Oudh: 15 members</a:t>
            </a:r>
          </a:p>
          <a:p>
            <a:pPr lvl="1"/>
            <a:r>
              <a:rPr lang="en-US" dirty="0">
                <a:latin typeface="Bell MT" pitchFamily="18" charset="0"/>
              </a:rPr>
              <a:t>North Western Province: 15</a:t>
            </a:r>
          </a:p>
          <a:p>
            <a:endParaRPr lang="en-US" dirty="0">
              <a:latin typeface="Bell MT"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418306"/>
          </a:xfrm>
        </p:spPr>
        <p:txBody>
          <a:bodyPr>
            <a:normAutofit fontScale="90000"/>
          </a:bodyPr>
          <a:lstStyle/>
          <a:p>
            <a:endParaRPr lang="en-US" dirty="0"/>
          </a:p>
        </p:txBody>
      </p:sp>
      <p:sp>
        <p:nvSpPr>
          <p:cNvPr id="3" name="Content Placeholder 2"/>
          <p:cNvSpPr>
            <a:spLocks noGrp="1"/>
          </p:cNvSpPr>
          <p:nvPr>
            <p:ph idx="1"/>
          </p:nvPr>
        </p:nvSpPr>
        <p:spPr>
          <a:xfrm>
            <a:off x="457200" y="990600"/>
            <a:ext cx="8229600" cy="5638800"/>
          </a:xfrm>
        </p:spPr>
        <p:txBody>
          <a:bodyPr>
            <a:normAutofit/>
          </a:bodyPr>
          <a:lstStyle/>
          <a:p>
            <a:r>
              <a:rPr lang="en-US" dirty="0" smtClean="0">
                <a:latin typeface="Bell MT" pitchFamily="18" charset="0"/>
              </a:rPr>
              <a:t>In 1892, out of 24 members, only 5 were Indians.</a:t>
            </a:r>
          </a:p>
          <a:p>
            <a:pPr algn="just"/>
            <a:r>
              <a:rPr lang="en-US" dirty="0" smtClean="0">
                <a:latin typeface="Bell MT" pitchFamily="18" charset="0"/>
              </a:rPr>
              <a:t>The members were given the right to ask questions on the budget (which was barred in the Indian Councils Act 1861) or matters of public interest but had to give notice of 6 days for it.</a:t>
            </a:r>
          </a:p>
          <a:p>
            <a:r>
              <a:rPr lang="en-US" dirty="0" smtClean="0">
                <a:latin typeface="Bell MT" pitchFamily="18" charset="0"/>
              </a:rPr>
              <a:t>They could not ask supplementary questions.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799306"/>
          </a:xfrm>
        </p:spPr>
        <p:txBody>
          <a:bodyPr/>
          <a:lstStyle/>
          <a:p>
            <a:endParaRPr lang="en-US" dirty="0"/>
          </a:p>
        </p:txBody>
      </p:sp>
      <p:sp>
        <p:nvSpPr>
          <p:cNvPr id="3" name="Content Placeholder 2"/>
          <p:cNvSpPr>
            <a:spLocks noGrp="1"/>
          </p:cNvSpPr>
          <p:nvPr>
            <p:ph idx="1"/>
          </p:nvPr>
        </p:nvSpPr>
        <p:spPr>
          <a:xfrm>
            <a:off x="457200" y="1371600"/>
            <a:ext cx="8229600" cy="5257800"/>
          </a:xfrm>
        </p:spPr>
        <p:txBody>
          <a:bodyPr/>
          <a:lstStyle/>
          <a:p>
            <a:pPr algn="just"/>
            <a:r>
              <a:rPr lang="en-US" dirty="0" smtClean="0">
                <a:latin typeface="Bell MT" pitchFamily="18" charset="0"/>
              </a:rPr>
              <a:t>The principle of representation was initiated through this act. </a:t>
            </a:r>
          </a:p>
          <a:p>
            <a:pPr algn="just"/>
            <a:r>
              <a:rPr lang="en-US" dirty="0" smtClean="0">
                <a:latin typeface="Bell MT" pitchFamily="18" charset="0"/>
              </a:rPr>
              <a:t>The </a:t>
            </a:r>
            <a:r>
              <a:rPr lang="en-US" b="1" dirty="0" smtClean="0">
                <a:latin typeface="Bell MT" pitchFamily="18" charset="0"/>
              </a:rPr>
              <a:t>district boards, universities, municipalities, chambers of commerce and </a:t>
            </a:r>
            <a:r>
              <a:rPr lang="en-US" b="1" dirty="0" err="1" smtClean="0">
                <a:latin typeface="Bell MT" pitchFamily="18" charset="0"/>
              </a:rPr>
              <a:t>zamindars</a:t>
            </a:r>
            <a:r>
              <a:rPr lang="en-US" b="1" dirty="0" smtClean="0">
                <a:latin typeface="Bell MT" pitchFamily="18" charset="0"/>
              </a:rPr>
              <a:t> were authorized </a:t>
            </a:r>
            <a:r>
              <a:rPr lang="en-US" dirty="0" smtClean="0">
                <a:latin typeface="Bell MT" pitchFamily="18" charset="0"/>
              </a:rPr>
              <a:t>to recommend members to the provincial councils.</a:t>
            </a:r>
          </a:p>
          <a:p>
            <a:pPr algn="just"/>
            <a:r>
              <a:rPr lang="en-US" dirty="0" smtClean="0">
                <a:latin typeface="Bell MT" pitchFamily="18" charset="0"/>
              </a:rPr>
              <a:t>The legislative councils were empowered to make new laws and repeal old laws with the permission of the Governor-General.</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951706"/>
          </a:xfrm>
        </p:spPr>
        <p:txBody>
          <a:bodyPr/>
          <a:lstStyle/>
          <a:p>
            <a:r>
              <a:rPr lang="en-US" dirty="0" smtClean="0">
                <a:latin typeface="Bell MT" pitchFamily="18" charset="0"/>
              </a:rPr>
              <a:t>IMPACT</a:t>
            </a:r>
            <a:endParaRPr lang="en-US" dirty="0">
              <a:latin typeface="Bell MT" pitchFamily="18" charset="0"/>
            </a:endParaRPr>
          </a:p>
        </p:txBody>
      </p:sp>
      <p:sp>
        <p:nvSpPr>
          <p:cNvPr id="3" name="Content Placeholder 2"/>
          <p:cNvSpPr>
            <a:spLocks noGrp="1"/>
          </p:cNvSpPr>
          <p:nvPr>
            <p:ph idx="1"/>
          </p:nvPr>
        </p:nvSpPr>
        <p:spPr>
          <a:xfrm>
            <a:off x="457200" y="1143000"/>
            <a:ext cx="8229600" cy="5410200"/>
          </a:xfrm>
        </p:spPr>
        <p:txBody>
          <a:bodyPr>
            <a:normAutofit fontScale="92500" lnSpcReduction="10000"/>
          </a:bodyPr>
          <a:lstStyle/>
          <a:p>
            <a:r>
              <a:rPr lang="en-US" dirty="0" smtClean="0">
                <a:latin typeface="Bell MT" pitchFamily="18" charset="0"/>
              </a:rPr>
              <a:t>It </a:t>
            </a:r>
            <a:r>
              <a:rPr lang="en-US" dirty="0">
                <a:latin typeface="Bell MT" pitchFamily="18" charset="0"/>
              </a:rPr>
              <a:t>was the first step towards a representative form of government in modern India although there was nothing in it for the common man.</a:t>
            </a:r>
          </a:p>
          <a:p>
            <a:r>
              <a:rPr lang="en-US" dirty="0">
                <a:latin typeface="Bell MT" pitchFamily="18" charset="0"/>
              </a:rPr>
              <a:t>The number of Indians was increased and this was a positive step.</a:t>
            </a:r>
          </a:p>
          <a:p>
            <a:pPr algn="just"/>
            <a:r>
              <a:rPr lang="en-US" dirty="0">
                <a:latin typeface="Bell MT" pitchFamily="18" charset="0"/>
              </a:rPr>
              <a:t>However, since the British conceded only a little, this act led indirectly to the rise </a:t>
            </a:r>
            <a:r>
              <a:rPr lang="en-US" dirty="0" smtClean="0">
                <a:latin typeface="Bell MT" pitchFamily="18" charset="0"/>
              </a:rPr>
              <a:t>of many</a:t>
            </a:r>
            <a:r>
              <a:rPr lang="en-US" dirty="0">
                <a:latin typeface="Bell MT" pitchFamily="18" charset="0"/>
              </a:rPr>
              <a:t> </a:t>
            </a:r>
            <a:r>
              <a:rPr lang="en-US" u="sng" dirty="0">
                <a:solidFill>
                  <a:schemeClr val="bg1"/>
                </a:solidFill>
                <a:latin typeface="Bell MT" pitchFamily="18" charset="0"/>
                <a:hlinkClick r:id="rId2"/>
              </a:rPr>
              <a:t>revolutionary movements in India</a:t>
            </a:r>
            <a:r>
              <a:rPr lang="en-US" u="sng" dirty="0" smtClean="0">
                <a:latin typeface="Bell MT" pitchFamily="18" charset="0"/>
              </a:rPr>
              <a:t>.</a:t>
            </a:r>
          </a:p>
          <a:p>
            <a:pPr algn="just"/>
            <a:r>
              <a:rPr lang="en-US" dirty="0" smtClean="0">
                <a:latin typeface="Bell MT" pitchFamily="18" charset="0"/>
              </a:rPr>
              <a:t>Many </a:t>
            </a:r>
            <a:r>
              <a:rPr lang="en-US" dirty="0">
                <a:latin typeface="Bell MT" pitchFamily="18" charset="0"/>
              </a:rPr>
              <a:t>leaders like Bal </a:t>
            </a:r>
            <a:r>
              <a:rPr lang="en-US" dirty="0" err="1">
                <a:latin typeface="Bell MT" pitchFamily="18" charset="0"/>
              </a:rPr>
              <a:t>Gangadhar</a:t>
            </a:r>
            <a:r>
              <a:rPr lang="en-US" dirty="0">
                <a:latin typeface="Bell MT" pitchFamily="18" charset="0"/>
              </a:rPr>
              <a:t> </a:t>
            </a:r>
            <a:r>
              <a:rPr lang="en-US" dirty="0" err="1">
                <a:latin typeface="Bell MT" pitchFamily="18" charset="0"/>
              </a:rPr>
              <a:t>Tilak</a:t>
            </a:r>
            <a:r>
              <a:rPr lang="en-US" dirty="0">
                <a:latin typeface="Bell MT" pitchFamily="18" charset="0"/>
              </a:rPr>
              <a:t> blamed Congress’s moderate policy of petitions and persuasions for a lack of positive developments and called for a more aggressive policy against British </a:t>
            </a:r>
            <a:r>
              <a:rPr lang="en-US" dirty="0" smtClean="0">
                <a:latin typeface="Bell MT" pitchFamily="18" charset="0"/>
              </a:rPr>
              <a:t>rule.</a:t>
            </a:r>
            <a:endParaRPr lang="en-US" dirty="0">
              <a:latin typeface="Bell MT" pitchFamily="18" charset="0"/>
            </a:endParaRP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ell MT" pitchFamily="18" charset="0"/>
              </a:rPr>
              <a:t>The Indian Councils </a:t>
            </a:r>
            <a:r>
              <a:rPr lang="en-US" dirty="0" smtClean="0">
                <a:latin typeface="Bell MT" pitchFamily="18" charset="0"/>
              </a:rPr>
              <a:t>Act, </a:t>
            </a:r>
            <a:r>
              <a:rPr lang="en-US" dirty="0" smtClean="0">
                <a:latin typeface="Bell MT" pitchFamily="18" charset="0"/>
              </a:rPr>
              <a:t>1909</a:t>
            </a:r>
            <a:endParaRPr lang="en-US" dirty="0"/>
          </a:p>
        </p:txBody>
      </p:sp>
      <p:sp>
        <p:nvSpPr>
          <p:cNvPr id="3" name="Content Placeholder 2"/>
          <p:cNvSpPr>
            <a:spLocks noGrp="1"/>
          </p:cNvSpPr>
          <p:nvPr>
            <p:ph idx="1"/>
          </p:nvPr>
        </p:nvSpPr>
        <p:spPr>
          <a:xfrm>
            <a:off x="457200" y="1882808"/>
            <a:ext cx="8229600" cy="4746592"/>
          </a:xfrm>
        </p:spPr>
        <p:txBody>
          <a:bodyPr>
            <a:normAutofit/>
          </a:bodyPr>
          <a:lstStyle/>
          <a:p>
            <a:pPr algn="just"/>
            <a:r>
              <a:rPr lang="en-US" dirty="0" smtClean="0">
                <a:latin typeface="Bell MT" pitchFamily="18" charset="0"/>
              </a:rPr>
              <a:t>The Indian Councils Act 1909 was an act of the British Parliament that introduced a </a:t>
            </a:r>
            <a:r>
              <a:rPr lang="en-US" b="1" dirty="0" smtClean="0">
                <a:solidFill>
                  <a:srgbClr val="FFFF00"/>
                </a:solidFill>
                <a:latin typeface="Bell MT" pitchFamily="18" charset="0"/>
              </a:rPr>
              <a:t>few reforms in the legislative councils </a:t>
            </a:r>
            <a:r>
              <a:rPr lang="en-US" dirty="0" smtClean="0">
                <a:latin typeface="Bell MT" pitchFamily="18" charset="0"/>
              </a:rPr>
              <a:t>and </a:t>
            </a:r>
            <a:r>
              <a:rPr lang="en-US" b="1" dirty="0" smtClean="0">
                <a:solidFill>
                  <a:srgbClr val="FFFF00"/>
                </a:solidFill>
                <a:latin typeface="Bell MT" pitchFamily="18" charset="0"/>
              </a:rPr>
              <a:t>increased the involvement of Indians (limited) in the governance of British India</a:t>
            </a:r>
            <a:r>
              <a:rPr lang="en-US" b="1" dirty="0" smtClean="0">
                <a:latin typeface="Bell MT" pitchFamily="18" charset="0"/>
              </a:rPr>
              <a:t>. </a:t>
            </a:r>
          </a:p>
          <a:p>
            <a:pPr algn="just"/>
            <a:r>
              <a:rPr lang="en-US" dirty="0" smtClean="0">
                <a:latin typeface="Bell MT" pitchFamily="18" charset="0"/>
              </a:rPr>
              <a:t>It was more commonly called the </a:t>
            </a:r>
            <a:r>
              <a:rPr lang="en-US" b="1" dirty="0" smtClean="0">
                <a:solidFill>
                  <a:srgbClr val="FFFF00"/>
                </a:solidFill>
                <a:latin typeface="Bell MT" pitchFamily="18" charset="0"/>
              </a:rPr>
              <a:t>Morley-</a:t>
            </a:r>
            <a:r>
              <a:rPr lang="en-US" b="1" dirty="0" err="1" smtClean="0">
                <a:solidFill>
                  <a:srgbClr val="FFFF00"/>
                </a:solidFill>
                <a:latin typeface="Bell MT" pitchFamily="18" charset="0"/>
              </a:rPr>
              <a:t>Minto</a:t>
            </a:r>
            <a:r>
              <a:rPr lang="en-US" b="1" dirty="0" smtClean="0">
                <a:solidFill>
                  <a:srgbClr val="FFFF00"/>
                </a:solidFill>
                <a:latin typeface="Bell MT" pitchFamily="18" charset="0"/>
              </a:rPr>
              <a:t> Reforms</a:t>
            </a:r>
            <a:r>
              <a:rPr lang="en-US" dirty="0" smtClean="0">
                <a:latin typeface="Bell MT" pitchFamily="18" charset="0"/>
              </a:rPr>
              <a:t> after the Secretary of State for India John Morley and the Viceroy of </a:t>
            </a:r>
            <a:r>
              <a:rPr lang="en-US" dirty="0" smtClean="0">
                <a:latin typeface="Bell MT" pitchFamily="18" charset="0"/>
              </a:rPr>
              <a:t>India.</a:t>
            </a:r>
            <a:endParaRPr lang="en-US" dirty="0">
              <a:latin typeface="Bell MT"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latin typeface="Bell MT" pitchFamily="18" charset="0"/>
              </a:rPr>
              <a:t>Background of Morley-</a:t>
            </a:r>
            <a:r>
              <a:rPr lang="en-US" b="1" dirty="0" err="1" smtClean="0">
                <a:latin typeface="Bell MT" pitchFamily="18" charset="0"/>
              </a:rPr>
              <a:t>Minto</a:t>
            </a:r>
            <a:r>
              <a:rPr lang="en-US" b="1" dirty="0" smtClean="0">
                <a:latin typeface="Bell MT" pitchFamily="18" charset="0"/>
              </a:rPr>
              <a:t> Reforms</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a:bodyPr>
          <a:lstStyle/>
          <a:p>
            <a:pPr algn="just"/>
            <a:r>
              <a:rPr lang="en-US" dirty="0" smtClean="0">
                <a:latin typeface="Bell MT" pitchFamily="18" charset="0"/>
              </a:rPr>
              <a:t>Despite </a:t>
            </a:r>
            <a:r>
              <a:rPr lang="en-US" dirty="0" smtClean="0">
                <a:latin typeface="Bell MT" pitchFamily="18" charset="0"/>
              </a:rPr>
              <a:t>Queen Victoria’s proclamation that Indian’s would be treated equally, very few Indians got such an opportunity as the British authorities were hesitant to accept them as equal partners.</a:t>
            </a:r>
          </a:p>
          <a:p>
            <a:pPr algn="just"/>
            <a:r>
              <a:rPr lang="en-US" dirty="0" smtClean="0">
                <a:latin typeface="Bell MT" pitchFamily="18" charset="0"/>
              </a:rPr>
              <a:t>Lord Curzon had carried out the partition of Bengal in 1905. </a:t>
            </a:r>
            <a:endParaRPr lang="en-US" dirty="0" smtClean="0">
              <a:latin typeface="Bell MT" pitchFamily="18" charset="0"/>
            </a:endParaRPr>
          </a:p>
          <a:p>
            <a:pPr algn="just"/>
            <a:r>
              <a:rPr lang="en-US" dirty="0" smtClean="0">
                <a:latin typeface="Bell MT" pitchFamily="18" charset="0"/>
              </a:rPr>
              <a:t>This </a:t>
            </a:r>
            <a:r>
              <a:rPr lang="en-US" dirty="0" smtClean="0">
                <a:latin typeface="Bell MT" pitchFamily="18" charset="0"/>
              </a:rPr>
              <a:t>lead to a massive uprising in Bengal as a result. Following this, the British authorities understood the need for some reforms in the governance of Indians.</a:t>
            </a:r>
          </a:p>
          <a:p>
            <a:pPr algn="just"/>
            <a:endParaRPr lang="en-US" dirty="0">
              <a:latin typeface="Bell MT"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271</TotalTime>
  <Words>1033</Words>
  <Application>Microsoft Office PowerPoint</Application>
  <PresentationFormat>On-screen Show (4:3)</PresentationFormat>
  <Paragraphs>78</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Verve</vt:lpstr>
      <vt:lpstr>Indian Council Act, 1892</vt:lpstr>
      <vt:lpstr>Background of the Act</vt:lpstr>
      <vt:lpstr>Slide 3</vt:lpstr>
      <vt:lpstr> Provisions of the Indian Councils Act 1892 </vt:lpstr>
      <vt:lpstr>Slide 5</vt:lpstr>
      <vt:lpstr>Slide 6</vt:lpstr>
      <vt:lpstr>IMPACT</vt:lpstr>
      <vt:lpstr>The Indian Councils Act, 1909</vt:lpstr>
      <vt:lpstr>Background of Morley-Minto Reforms </vt:lpstr>
      <vt:lpstr>Slide 10</vt:lpstr>
      <vt:lpstr>Slide 11</vt:lpstr>
      <vt:lpstr> Major provisions of the Morley-Minto reforms </vt:lpstr>
      <vt:lpstr>Four Categories Of Members in Central &amp; Provincial Legislative Council</vt:lpstr>
      <vt:lpstr> The Central &amp; Provincial legislative councils have four categories of members as follows: </vt:lpstr>
      <vt:lpstr>Slide 15</vt:lpstr>
      <vt:lpstr>Slide 16</vt:lpstr>
      <vt:lpstr>Slide 17</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Indian Council Act, 1892</dc:title>
  <dc:creator>Windows User</dc:creator>
  <cp:lastModifiedBy>Windows User</cp:lastModifiedBy>
  <cp:revision>13</cp:revision>
  <dcterms:created xsi:type="dcterms:W3CDTF">2021-01-20T05:34:27Z</dcterms:created>
  <dcterms:modified xsi:type="dcterms:W3CDTF">2021-01-21T08:29:29Z</dcterms:modified>
</cp:coreProperties>
</file>