
<file path=[Content_Types].xml><?xml version="1.0" encoding="utf-8"?>
<Types xmlns="http://schemas.openxmlformats.org/package/2006/content-types">
  <Default ContentType="image/png" Extension="png"/>
  <Default ContentType="image/jpeg" Extension="jpe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9" r:id="rId24"/>
    <p:sldId id="277"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C4F54D5-B371-4B59-B075-2FBF6256E9C1}" type="datetimeFigureOut">
              <a:rPr lang="en-IN" smtClean="0"/>
              <a:t>18-08-2020</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435A408D-CD61-4107-A4F4-D38BB2011836}" type="slidenum">
              <a:rPr lang="en-IN" smtClean="0"/>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C4F54D5-B371-4B59-B075-2FBF6256E9C1}" type="datetimeFigureOut">
              <a:rPr lang="en-IN" smtClean="0"/>
              <a:t>18-08-2020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35A408D-CD61-4107-A4F4-D38BB2011836}"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0"/>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1"/>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C4F54D5-B371-4B59-B075-2FBF6256E9C1}" type="datetimeFigureOut">
              <a:rPr lang="en-IN" smtClean="0"/>
              <a:t>18-08-2020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35A408D-CD61-4107-A4F4-D38BB2011836}"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C4F54D5-B371-4B59-B075-2FBF6256E9C1}" type="datetimeFigureOut">
              <a:rPr lang="en-IN" smtClean="0"/>
              <a:t>18-08-2020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35A408D-CD61-4107-A4F4-D38BB2011836}"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1"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C4F54D5-B371-4B59-B075-2FBF6256E9C1}" type="datetimeFigureOut">
              <a:rPr lang="en-IN" smtClean="0"/>
              <a:t>18-08-2020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35A408D-CD61-4107-A4F4-D38BB2011836}" type="slidenum">
              <a:rPr lang="en-IN" smtClean="0"/>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C4F54D5-B371-4B59-B075-2FBF6256E9C1}" type="datetimeFigureOut">
              <a:rPr lang="en-IN" smtClean="0"/>
              <a:t>18-08-2020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35A408D-CD61-4107-A4F4-D38BB2011836}"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C4F54D5-B371-4B59-B075-2FBF6256E9C1}" type="datetimeFigureOut">
              <a:rPr lang="en-IN" smtClean="0"/>
              <a:t>18-08-2020</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435A408D-CD61-4107-A4F4-D38BB2011836}"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C4F54D5-B371-4B59-B075-2FBF6256E9C1}" type="datetimeFigureOut">
              <a:rPr lang="en-IN" smtClean="0"/>
              <a:t>18-08-2020</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435A408D-CD61-4107-A4F4-D38BB2011836}"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C4F54D5-B371-4B59-B075-2FBF6256E9C1}" type="datetimeFigureOut">
              <a:rPr lang="en-IN" smtClean="0"/>
              <a:t>18-08-2020</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435A408D-CD61-4107-A4F4-D38BB2011836}" type="slidenum">
              <a:rPr lang="en-IN" smtClean="0"/>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1"/>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C4F54D5-B371-4B59-B075-2FBF6256E9C1}" type="datetimeFigureOut">
              <a:rPr lang="en-IN" smtClean="0"/>
              <a:t>18-08-2020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35A408D-CD61-4107-A4F4-D38BB2011836}"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C4F54D5-B371-4B59-B075-2FBF6256E9C1}" type="datetimeFigureOut">
              <a:rPr lang="en-IN" smtClean="0"/>
              <a:t>18-08-2020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35A408D-CD61-4107-A4F4-D38BB2011836}" type="slidenum">
              <a:rPr lang="en-IN" smtClean="0"/>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4"/>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2"/>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6"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8" y="21103"/>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2" y="1055078"/>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C4F54D5-B371-4B59-B075-2FBF6256E9C1}" type="datetimeFigureOut">
              <a:rPr lang="en-IN" smtClean="0"/>
              <a:t>18-08-2020</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35A408D-CD61-4107-A4F4-D38BB2011836}" type="slidenum">
              <a:rPr lang="en-IN" smtClean="0"/>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arget="../media/image4.jpe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arget="../media/image6.jpeg" Type="http://schemas.openxmlformats.org/officeDocument/2006/relationships/image"/><Relationship Id="rId2" Target="../media/image5.jpeg" Type="http://schemas.openxmlformats.org/officeDocument/2006/relationships/image"/><Relationship Id="rId1" Target="../slideLayouts/slideLayout2.xml" Type="http://schemas.openxmlformats.org/officeDocument/2006/relationships/slideLayout"/></Relationships>
</file>

<file path=ppt/slides/_rels/slide18.xml.rels><?xml version="1.0" encoding="UTF-8" standalone="yes" ?><Relationships xmlns="http://schemas.openxmlformats.org/package/2006/relationships"><Relationship Id="rId2" Target="../media/image7.jpeg" Type="http://schemas.openxmlformats.org/officeDocument/2006/relationships/image"/><Relationship Id="rId1" Target="../slideLayouts/slideLayout2.xml" Type="http://schemas.openxmlformats.org/officeDocument/2006/relationships/slideLayout"/></Relationships>
</file>

<file path=ppt/slides/_rels/slide19.xml.rels><?xml version="1.0" encoding="UTF-8" standalone="yes" ?><Relationships xmlns="http://schemas.openxmlformats.org/package/2006/relationships"><Relationship Id="rId3" Target="../media/image9.jpeg" Type="http://schemas.openxmlformats.org/officeDocument/2006/relationships/image"/><Relationship Id="rId2" Target="../media/image8.jpeg" Type="http://schemas.openxmlformats.org/officeDocument/2006/relationships/image"/><Relationship Id="rId1" Target="../slideLayouts/slideLayout2.xml" Type="http://schemas.openxmlformats.org/officeDocument/2006/relationships/slideLayout"/></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arget="../media/image11.jpeg" Type="http://schemas.openxmlformats.org/officeDocument/2006/relationships/image"/><Relationship Id="rId2" Target="../media/image10.jpeg" Type="http://schemas.openxmlformats.org/officeDocument/2006/relationships/image"/><Relationship Id="rId1" Target="../slideLayouts/slideLayout2.xml" Type="http://schemas.openxmlformats.org/officeDocument/2006/relationships/slideLayout"/></Relationships>
</file>

<file path=ppt/slides/_rels/slide21.xml.rels><?xml version="1.0" encoding="UTF-8" standalone="yes" ?><Relationships xmlns="http://schemas.openxmlformats.org/package/2006/relationships"><Relationship Id="rId2" Target="../media/image12.jpeg" Type="http://schemas.openxmlformats.org/officeDocument/2006/relationships/image"/><Relationship Id="rId1" Target="../slideLayouts/slideLayout2.xml" Type="http://schemas.openxmlformats.org/officeDocument/2006/relationships/slideLayout"/></Relationships>
</file>

<file path=ppt/slides/_rels/slide22.xml.rels><?xml version="1.0" encoding="UTF-8" standalone="yes" ?><Relationships xmlns="http://schemas.openxmlformats.org/package/2006/relationships"><Relationship Id="rId2" Target="../media/image13.jpeg" Type="http://schemas.openxmlformats.org/officeDocument/2006/relationships/image"/><Relationship Id="rId1" Target="../slideLayouts/slideLayout2.xml" Type="http://schemas.openxmlformats.org/officeDocument/2006/relationships/slideLayout"/></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arget="../media/image14.jpeg" Type="http://schemas.openxmlformats.org/officeDocument/2006/relationships/image"/><Relationship Id="rId1" Target="../slideLayouts/slideLayout2.xml" Type="http://schemas.openxmlformats.org/officeDocument/2006/relationships/slideLayout"/></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arget="../media/image16.jpeg" Type="http://schemas.openxmlformats.org/officeDocument/2006/relationships/image"/><Relationship Id="rId2" Target="../media/image15.jpeg" Type="http://schemas.openxmlformats.org/officeDocument/2006/relationships/image"/><Relationship Id="rId1" Target="../slideLayouts/slideLayout2.xml" Type="http://schemas.openxmlformats.org/officeDocument/2006/relationships/slideLayout"/></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Lorraine_(region)" TargetMode="External"/><Relationship Id="rId2" Type="http://schemas.openxmlformats.org/officeDocument/2006/relationships/hyperlink" Target="https://en.wikipedia.org/wiki/%C3%89pinal" TargetMode="External"/><Relationship Id="rId1" Type="http://schemas.openxmlformats.org/officeDocument/2006/relationships/slideLayout" Target="../slideLayouts/slideLayout2.xml"/><Relationship Id="rId6" Type="http://schemas.openxmlformats.org/officeDocument/2006/relationships/hyperlink" Target="https://en.wikipedia.org/wiki/Yeshiva" TargetMode="External"/><Relationship Id="rId5" Type="http://schemas.openxmlformats.org/officeDocument/2006/relationships/hyperlink" Target="https://en.wikipedia.org/wiki/History_of_the_Jews_in_France" TargetMode="External"/><Relationship Id="rId4" Type="http://schemas.openxmlformats.org/officeDocument/2006/relationships/hyperlink" Target="https://en.wikipedia.org/wiki/Franc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arget="../media/image18.jpeg" Type="http://schemas.openxmlformats.org/officeDocument/2006/relationships/image"/><Relationship Id="rId2" Target="../media/image17.jpeg" Type="http://schemas.openxmlformats.org/officeDocument/2006/relationships/image"/><Relationship Id="rId1" Target="../slideLayouts/slideLayout2.xml" Type="http://schemas.openxmlformats.org/officeDocument/2006/relationships/slideLayout"/><Relationship Id="rId4" Target="../media/image19.jpeg" Type="http://schemas.openxmlformats.org/officeDocument/2006/relationships/image"/></Relationships>
</file>

<file path=ppt/slides/_rels/slide34.xml.rels><?xml version="1.0" encoding="UTF-8" standalone="yes" ?><Relationships xmlns="http://schemas.openxmlformats.org/package/2006/relationships"><Relationship Id="rId2" Target="../media/image20.jpeg" Type="http://schemas.openxmlformats.org/officeDocument/2006/relationships/image"/><Relationship Id="rId1" Target="../slideLayouts/slideLayout2.xml" Type="http://schemas.openxmlformats.org/officeDocument/2006/relationships/slideLayout"/></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Dissertation" TargetMode="External"/><Relationship Id="rId3" Type="http://schemas.openxmlformats.org/officeDocument/2006/relationships/hyperlink" Target="https://en.wikipedia.org/wiki/Auguste_Comte" TargetMode="External"/><Relationship Id="rId7" Type="http://schemas.openxmlformats.org/officeDocument/2006/relationships/hyperlink" Target="https://en.wikipedia.org/wiki/Leipzig_University" TargetMode="External"/><Relationship Id="rId12" Type="http://schemas.openxmlformats.org/officeDocument/2006/relationships/hyperlink" Target="https://en.wikipedia.org/wiki/L'Ann%C3%A9e_Sociologique" TargetMode="External"/><Relationship Id="rId2" Type="http://schemas.openxmlformats.org/officeDocument/2006/relationships/hyperlink" Target="https://en.wikipedia.org/wiki/%C3%89cole_normale_sup%C3%A9rieure_(Paris)" TargetMode="External"/><Relationship Id="rId1" Type="http://schemas.openxmlformats.org/officeDocument/2006/relationships/slideLayout" Target="../slideLayouts/slideLayout2.xml"/><Relationship Id="rId6" Type="http://schemas.openxmlformats.org/officeDocument/2006/relationships/hyperlink" Target="https://en.wikipedia.org/wiki/Humboldt_University_of_Berlin" TargetMode="External"/><Relationship Id="rId11" Type="http://schemas.openxmlformats.org/officeDocument/2006/relationships/hyperlink" Target="https://en.wikipedia.org/wiki/University_of_Bordeaux" TargetMode="External"/><Relationship Id="rId5" Type="http://schemas.openxmlformats.org/officeDocument/2006/relationships/hyperlink" Target="https://en.wikipedia.org/wiki/University_of_Marburg" TargetMode="External"/><Relationship Id="rId10" Type="http://schemas.openxmlformats.org/officeDocument/2006/relationships/hyperlink" Target="https://en.wikipedia.org/wiki/Manifesto" TargetMode="External"/><Relationship Id="rId4" Type="http://schemas.openxmlformats.org/officeDocument/2006/relationships/hyperlink" Target="https://en.wikipedia.org/wiki/Herbert_Spencer" TargetMode="External"/><Relationship Id="rId9" Type="http://schemas.openxmlformats.org/officeDocument/2006/relationships/hyperlink" Target="https://en.wikipedia.org/wiki/The_Rules_of_Sociological_Method"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Stroke" TargetMode="External"/><Relationship Id="rId2" Type="http://schemas.openxmlformats.org/officeDocument/2006/relationships/hyperlink" Target="https://en.wikipedia.org/wiki/World_War_I" TargetMode="External"/><Relationship Id="rId1" Type="http://schemas.openxmlformats.org/officeDocument/2006/relationships/slideLayout" Target="../slideLayouts/slideLayout2.xml"/><Relationship Id="rId4" Type="http://schemas.openxmlformats.org/officeDocument/2006/relationships/hyperlink" Target="https://en.wikipedia.org/wiki/Montparnasse_Cemeter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Division of labour </a:t>
            </a:r>
            <a:endParaRPr lang="en-IN" dirty="0"/>
          </a:p>
        </p:txBody>
      </p:sp>
      <p:sp>
        <p:nvSpPr>
          <p:cNvPr id="3" name="Subtitle 2"/>
          <p:cNvSpPr>
            <a:spLocks noGrp="1"/>
          </p:cNvSpPr>
          <p:nvPr>
            <p:ph type="subTitle" idx="1"/>
          </p:nvPr>
        </p:nvSpPr>
        <p:spPr/>
        <p:txBody>
          <a:bodyPr/>
          <a:lstStyle/>
          <a:p>
            <a:endParaRPr lang="en-IN"/>
          </a:p>
        </p:txBody>
      </p:sp>
    </p:spTree>
    <p:extLst>
      <p:ext uri="{BB962C8B-B14F-4D97-AF65-F5344CB8AC3E}">
        <p14:creationId xmlns:p14="http://schemas.microsoft.com/office/powerpoint/2010/main" val="175898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260648"/>
            <a:ext cx="7920880" cy="6408712"/>
          </a:xfrm>
        </p:spPr>
        <p:txBody>
          <a:bodyPr>
            <a:normAutofit lnSpcReduction="10000"/>
          </a:bodyPr>
          <a:lstStyle/>
          <a:p>
            <a:r>
              <a:rPr lang="en-IN" dirty="0"/>
              <a:t>Durkheim studies division of labour in terms of</a:t>
            </a:r>
          </a:p>
          <a:p>
            <a:pPr marL="82296" indent="0">
              <a:buNone/>
            </a:pPr>
            <a:r>
              <a:rPr lang="en-IN" dirty="0"/>
              <a:t> 1</a:t>
            </a:r>
            <a:r>
              <a:rPr lang="en-IN" i="1" dirty="0"/>
              <a:t>) the function of division of labour </a:t>
            </a:r>
            <a:endParaRPr lang="en-IN" dirty="0"/>
          </a:p>
          <a:p>
            <a:pPr marL="82296" indent="0">
              <a:buNone/>
            </a:pPr>
            <a:r>
              <a:rPr lang="en-IN" i="1" dirty="0"/>
              <a:t>2) the causes underlying division of labour </a:t>
            </a:r>
            <a:endParaRPr lang="en-IN" dirty="0"/>
          </a:p>
          <a:p>
            <a:pPr marL="82296" indent="0">
              <a:buNone/>
            </a:pPr>
            <a:r>
              <a:rPr lang="en-IN" i="1" dirty="0"/>
              <a:t>3) deviations from the normal type of division of labour, i.e. abnormal forms.</a:t>
            </a:r>
            <a:endParaRPr lang="en-IN" dirty="0"/>
          </a:p>
          <a:p>
            <a:pPr marL="82296" indent="0">
              <a:buNone/>
            </a:pPr>
            <a:endParaRPr lang="en-IN" dirty="0" smtClean="0"/>
          </a:p>
          <a:p>
            <a:r>
              <a:rPr lang="en-IN" b="1" u="sng" dirty="0"/>
              <a:t>FUNCTIONS OF DIVISION OF LABOUR </a:t>
            </a:r>
            <a:endParaRPr lang="en-IN" dirty="0"/>
          </a:p>
          <a:p>
            <a:r>
              <a:rPr lang="en-IN" dirty="0"/>
              <a:t> Durkheim classifies human societies into </a:t>
            </a:r>
          </a:p>
          <a:p>
            <a:pPr lvl="0"/>
            <a:r>
              <a:rPr lang="en-IN" dirty="0"/>
              <a:t>those based on ‘mechanical solidarity’ and</a:t>
            </a:r>
          </a:p>
          <a:p>
            <a:pPr lvl="0"/>
            <a:r>
              <a:rPr lang="en-IN" dirty="0"/>
              <a:t> those based on ‘organic solidarity’. </a:t>
            </a:r>
          </a:p>
          <a:p>
            <a:pPr marL="82296" indent="0">
              <a:buNone/>
            </a:pPr>
            <a:endParaRPr lang="en-IN" dirty="0"/>
          </a:p>
        </p:txBody>
      </p:sp>
    </p:spTree>
    <p:extLst>
      <p:ext uri="{BB962C8B-B14F-4D97-AF65-F5344CB8AC3E}">
        <p14:creationId xmlns:p14="http://schemas.microsoft.com/office/powerpoint/2010/main" val="2941261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188640"/>
            <a:ext cx="7818072" cy="6480720"/>
          </a:xfrm>
        </p:spPr>
        <p:txBody>
          <a:bodyPr>
            <a:normAutofit fontScale="70000" lnSpcReduction="20000"/>
          </a:bodyPr>
          <a:lstStyle/>
          <a:p>
            <a:pPr lvl="0"/>
            <a:r>
              <a:rPr lang="en-IN" dirty="0" smtClean="0"/>
              <a:t> </a:t>
            </a:r>
            <a:r>
              <a:rPr lang="en-IN" b="1" dirty="0"/>
              <a:t>Mechanical Solidarity: </a:t>
            </a:r>
            <a:r>
              <a:rPr lang="en-IN" dirty="0"/>
              <a:t> </a:t>
            </a:r>
            <a:endParaRPr lang="en-IN" dirty="0" smtClean="0"/>
          </a:p>
          <a:p>
            <a:pPr lvl="0"/>
            <a:r>
              <a:rPr lang="en-IN" dirty="0"/>
              <a:t>m</a:t>
            </a:r>
            <a:r>
              <a:rPr lang="en-IN" dirty="0" smtClean="0"/>
              <a:t>echanical </a:t>
            </a:r>
            <a:r>
              <a:rPr lang="en-IN" dirty="0"/>
              <a:t>solidarity refers to solidarity of resemblance or likeness. </a:t>
            </a:r>
            <a:endParaRPr lang="en-IN" dirty="0" smtClean="0"/>
          </a:p>
          <a:p>
            <a:pPr lvl="0"/>
            <a:r>
              <a:rPr lang="en-IN" dirty="0" smtClean="0"/>
              <a:t>There </a:t>
            </a:r>
            <a:r>
              <a:rPr lang="en-IN" dirty="0"/>
              <a:t>exists a great deal of homogeneity and tightly-knit social bonds which serve to make the individual members one with their society. </a:t>
            </a:r>
            <a:endParaRPr lang="en-IN" dirty="0" smtClean="0"/>
          </a:p>
          <a:p>
            <a:pPr lvl="0"/>
            <a:r>
              <a:rPr lang="en-IN" dirty="0" smtClean="0"/>
              <a:t>The </a:t>
            </a:r>
            <a:r>
              <a:rPr lang="en-IN" b="1" dirty="0"/>
              <a:t>collective conscience</a:t>
            </a:r>
            <a:r>
              <a:rPr lang="en-IN" dirty="0"/>
              <a:t> is extremely strong. By collective conscience we mean the system of beliefs and sentiments held in common by members of a society which defines what their mutual relations ought to be</a:t>
            </a:r>
            <a:r>
              <a:rPr lang="en-IN" dirty="0" smtClean="0"/>
              <a:t>.</a:t>
            </a:r>
          </a:p>
          <a:p>
            <a:pPr lvl="0"/>
            <a:r>
              <a:rPr lang="en-IN" dirty="0" smtClean="0"/>
              <a:t> </a:t>
            </a:r>
            <a:r>
              <a:rPr lang="en-IN" dirty="0"/>
              <a:t>The strength of the collective conscience integrates such societies, binding together individual members through strong beliefs and values. </a:t>
            </a:r>
            <a:endParaRPr lang="en-IN" dirty="0" smtClean="0"/>
          </a:p>
          <a:p>
            <a:pPr lvl="0"/>
            <a:r>
              <a:rPr lang="en-IN" dirty="0" smtClean="0"/>
              <a:t>Violation </a:t>
            </a:r>
            <a:r>
              <a:rPr lang="en-IN" dirty="0"/>
              <a:t>of or deviation from these values is viewed very seriously. </a:t>
            </a:r>
          </a:p>
          <a:p>
            <a:pPr lvl="0"/>
            <a:r>
              <a:rPr lang="en-IN" b="1" dirty="0" smtClean="0"/>
              <a:t>repressive </a:t>
            </a:r>
            <a:r>
              <a:rPr lang="en-IN" b="1" dirty="0"/>
              <a:t>punishment</a:t>
            </a:r>
            <a:r>
              <a:rPr lang="en-IN" dirty="0"/>
              <a:t> is given to offenders. Once again, it must be pointed out that this is a solidarity or unity of likeness and homogeneity. </a:t>
            </a:r>
            <a:endParaRPr lang="en-IN" dirty="0" smtClean="0"/>
          </a:p>
          <a:p>
            <a:pPr lvl="0"/>
            <a:r>
              <a:rPr lang="en-IN" dirty="0" smtClean="0"/>
              <a:t>Individual </a:t>
            </a:r>
            <a:r>
              <a:rPr lang="en-IN" dirty="0"/>
              <a:t>differences are extremely limited and division of labour is at a relatively simple level. Briefly, in such societies, individual conscience is merged with the collective conscience.</a:t>
            </a:r>
          </a:p>
          <a:p>
            <a:endParaRPr lang="en-IN" dirty="0"/>
          </a:p>
        </p:txBody>
      </p:sp>
    </p:spTree>
    <p:extLst>
      <p:ext uri="{BB962C8B-B14F-4D97-AF65-F5344CB8AC3E}">
        <p14:creationId xmlns:p14="http://schemas.microsoft.com/office/powerpoint/2010/main" val="4140941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188640"/>
            <a:ext cx="7890080" cy="6552728"/>
          </a:xfrm>
        </p:spPr>
        <p:txBody>
          <a:bodyPr>
            <a:normAutofit lnSpcReduction="10000"/>
          </a:bodyPr>
          <a:lstStyle/>
          <a:p>
            <a:pPr marL="82296" lvl="0" indent="0">
              <a:buNone/>
            </a:pPr>
            <a:r>
              <a:rPr lang="en-IN" b="1" dirty="0"/>
              <a:t>Organic Solidarity:</a:t>
            </a:r>
            <a:r>
              <a:rPr lang="en-IN" dirty="0"/>
              <a:t>  </a:t>
            </a:r>
            <a:endParaRPr lang="en-IN" dirty="0" smtClean="0"/>
          </a:p>
          <a:p>
            <a:pPr lvl="0"/>
            <a:r>
              <a:rPr lang="en-IN" dirty="0" smtClean="0"/>
              <a:t>Durkheim </a:t>
            </a:r>
            <a:r>
              <a:rPr lang="en-IN" dirty="0"/>
              <a:t>means solidarity based on difference and complementarity of differences. Take factory, for example. There is a great deal of difference in the work, social status, income, etc. of a worker and a manager. Yet, the two complement each other. </a:t>
            </a:r>
            <a:r>
              <a:rPr lang="en-IN" dirty="0" smtClean="0"/>
              <a:t>Being </a:t>
            </a:r>
            <a:r>
              <a:rPr lang="en-IN" dirty="0"/>
              <a:t>a manager is meaningless without the cooperation of workers and workers need to be organised by managers. Thus they are vital for each other’s </a:t>
            </a:r>
            <a:r>
              <a:rPr lang="en-IN" dirty="0" smtClean="0"/>
              <a:t>survival.</a:t>
            </a:r>
          </a:p>
          <a:p>
            <a:pPr lvl="0"/>
            <a:r>
              <a:rPr lang="en-IN" dirty="0" smtClean="0"/>
              <a:t>The </a:t>
            </a:r>
            <a:r>
              <a:rPr lang="en-IN" dirty="0"/>
              <a:t>violation of norms and rules in organic society will leads to </a:t>
            </a:r>
            <a:r>
              <a:rPr lang="en-IN" b="1" dirty="0" err="1"/>
              <a:t>Restitutive</a:t>
            </a:r>
            <a:r>
              <a:rPr lang="en-IN" b="1" dirty="0"/>
              <a:t> punishment </a:t>
            </a:r>
            <a:r>
              <a:rPr lang="en-IN" dirty="0"/>
              <a:t>to the offenders. </a:t>
            </a:r>
          </a:p>
          <a:p>
            <a:endParaRPr lang="en-IN" dirty="0"/>
          </a:p>
        </p:txBody>
      </p:sp>
    </p:spTree>
    <p:extLst>
      <p:ext uri="{BB962C8B-B14F-4D97-AF65-F5344CB8AC3E}">
        <p14:creationId xmlns:p14="http://schemas.microsoft.com/office/powerpoint/2010/main" val="1337187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624" y="260648"/>
            <a:ext cx="7746064" cy="6480720"/>
          </a:xfrm>
        </p:spPr>
        <p:txBody>
          <a:bodyPr>
            <a:normAutofit fontScale="77500" lnSpcReduction="20000"/>
          </a:bodyPr>
          <a:lstStyle/>
          <a:p>
            <a:r>
              <a:rPr lang="en-IN" dirty="0"/>
              <a:t>Societies based on organic solidarity are touched and transformed by the growth of industrialisation. </a:t>
            </a:r>
            <a:endParaRPr lang="en-IN" dirty="0" smtClean="0"/>
          </a:p>
          <a:p>
            <a:r>
              <a:rPr lang="en-IN" dirty="0" smtClean="0"/>
              <a:t>Thus</a:t>
            </a:r>
            <a:r>
              <a:rPr lang="en-IN" dirty="0"/>
              <a:t>, division of labour is a very important aspect of such societies. A society based on organic solidarity is thus one where heterogeneity, differentiation and variety </a:t>
            </a:r>
            <a:r>
              <a:rPr lang="en-IN" dirty="0" smtClean="0"/>
              <a:t>exist.</a:t>
            </a:r>
          </a:p>
          <a:p>
            <a:r>
              <a:rPr lang="en-IN" dirty="0" smtClean="0"/>
              <a:t>The </a:t>
            </a:r>
            <a:r>
              <a:rPr lang="en-IN" dirty="0"/>
              <a:t>growing complexity of societies reflects in personality types, relationships and problems. </a:t>
            </a:r>
            <a:endParaRPr lang="en-IN" dirty="0" smtClean="0"/>
          </a:p>
          <a:p>
            <a:r>
              <a:rPr lang="en-IN" dirty="0" smtClean="0"/>
              <a:t>In </a:t>
            </a:r>
            <a:r>
              <a:rPr lang="en-IN" dirty="0"/>
              <a:t>such societies, the strength of the collective conscience lessens, as individual conscience becomes more and more distinct, more easily distinguished from the collective conscience</a:t>
            </a:r>
            <a:r>
              <a:rPr lang="en-IN" dirty="0" smtClean="0"/>
              <a:t>.</a:t>
            </a:r>
          </a:p>
          <a:p>
            <a:r>
              <a:rPr lang="en-IN" dirty="0" smtClean="0"/>
              <a:t> </a:t>
            </a:r>
            <a:r>
              <a:rPr lang="en-IN" dirty="0"/>
              <a:t>Individualism becomes increasingly valued. The kind of grip that social norms have on individuals in mechanical solidarity loosens. </a:t>
            </a:r>
            <a:endParaRPr lang="en-IN" dirty="0" smtClean="0"/>
          </a:p>
          <a:p>
            <a:r>
              <a:rPr lang="en-IN" dirty="0" smtClean="0"/>
              <a:t>Individual </a:t>
            </a:r>
            <a:r>
              <a:rPr lang="en-IN" dirty="0"/>
              <a:t>autonomy and personal freedom become as important in organic solidarity as social solidarity and integration in societies characterised by mechanical solidarity.</a:t>
            </a:r>
          </a:p>
          <a:p>
            <a:endParaRPr lang="en-IN" dirty="0"/>
          </a:p>
        </p:txBody>
      </p:sp>
    </p:spTree>
    <p:extLst>
      <p:ext uri="{BB962C8B-B14F-4D97-AF65-F5344CB8AC3E}">
        <p14:creationId xmlns:p14="http://schemas.microsoft.com/office/powerpoint/2010/main" val="21957819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u="sng" dirty="0">
                <a:effectLst/>
              </a:rPr>
              <a:t>CAUSES OF DIVISION OF LABOUR:</a:t>
            </a:r>
            <a:r>
              <a:rPr lang="en-IN" sz="2800" dirty="0">
                <a:effectLst/>
              </a:rPr>
              <a:t/>
            </a:r>
            <a:br>
              <a:rPr lang="en-IN" sz="2800" dirty="0">
                <a:effectLst/>
              </a:rPr>
            </a:br>
            <a:endParaRPr lang="en-IN" sz="2800" dirty="0"/>
          </a:p>
        </p:txBody>
      </p:sp>
      <p:sp>
        <p:nvSpPr>
          <p:cNvPr id="3" name="Content Placeholder 2"/>
          <p:cNvSpPr>
            <a:spLocks noGrp="1"/>
          </p:cNvSpPr>
          <p:nvPr>
            <p:ph idx="1"/>
          </p:nvPr>
        </p:nvSpPr>
        <p:spPr>
          <a:xfrm>
            <a:off x="1187624" y="1124744"/>
            <a:ext cx="7746064" cy="5123656"/>
          </a:xfrm>
        </p:spPr>
        <p:txBody>
          <a:bodyPr/>
          <a:lstStyle/>
          <a:p>
            <a:pPr marL="82296" indent="0">
              <a:buNone/>
            </a:pPr>
            <a:r>
              <a:rPr lang="en-IN" sz="2400" b="1" u="sng" dirty="0"/>
              <a:t>What leads to the process, of division of labour or, what are the causal factors?</a:t>
            </a:r>
            <a:r>
              <a:rPr lang="en-IN" sz="2400" u="sng" dirty="0"/>
              <a:t> </a:t>
            </a:r>
            <a:endParaRPr lang="en-IN" sz="2400" dirty="0"/>
          </a:p>
          <a:p>
            <a:endParaRPr lang="en-IN"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505074"/>
            <a:ext cx="4320480" cy="3876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505074"/>
            <a:ext cx="4427984" cy="3876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26396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8640"/>
            <a:ext cx="9036496" cy="6552728"/>
          </a:xfrm>
        </p:spPr>
        <p:txBody>
          <a:bodyPr>
            <a:normAutofit lnSpcReduction="10000"/>
          </a:bodyPr>
          <a:lstStyle/>
          <a:p>
            <a:r>
              <a:rPr lang="en-IN" dirty="0"/>
              <a:t>Durkheim provides a sociological answer to this question. </a:t>
            </a:r>
            <a:endParaRPr lang="en-IN" dirty="0" smtClean="0"/>
          </a:p>
          <a:p>
            <a:r>
              <a:rPr lang="en-IN" dirty="0" smtClean="0"/>
              <a:t>According </a:t>
            </a:r>
            <a:r>
              <a:rPr lang="en-IN" dirty="0"/>
              <a:t>to him, division of labour arises as a result of increased material and moral density in society. </a:t>
            </a:r>
            <a:endParaRPr lang="en-IN" dirty="0" smtClean="0"/>
          </a:p>
          <a:p>
            <a:r>
              <a:rPr lang="en-IN" dirty="0" smtClean="0"/>
              <a:t>Material density </a:t>
            </a:r>
            <a:r>
              <a:rPr lang="en-IN" dirty="0"/>
              <a:t>Durkheim means the sheer increase in the number of individuals in a society, in other words, population growth. </a:t>
            </a:r>
            <a:endParaRPr lang="en-IN" dirty="0" smtClean="0"/>
          </a:p>
          <a:p>
            <a:r>
              <a:rPr lang="en-IN" dirty="0" smtClean="0"/>
              <a:t>By </a:t>
            </a:r>
            <a:r>
              <a:rPr lang="en-IN" dirty="0"/>
              <a:t>moral density he means the increased interaction that result between individuals as a consequence of growth in numbers. </a:t>
            </a:r>
            <a:endParaRPr lang="en-IN" dirty="0" smtClean="0"/>
          </a:p>
          <a:p>
            <a:r>
              <a:rPr lang="en-IN" dirty="0" smtClean="0"/>
              <a:t>The </a:t>
            </a:r>
            <a:r>
              <a:rPr lang="en-IN" dirty="0"/>
              <a:t>growth in material and moral density results in a struggle for existence.</a:t>
            </a:r>
          </a:p>
        </p:txBody>
      </p:sp>
    </p:spTree>
    <p:extLst>
      <p:ext uri="{BB962C8B-B14F-4D97-AF65-F5344CB8AC3E}">
        <p14:creationId xmlns:p14="http://schemas.microsoft.com/office/powerpoint/2010/main" val="28208265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6632"/>
            <a:ext cx="8754176" cy="6480720"/>
          </a:xfrm>
        </p:spPr>
        <p:txBody>
          <a:bodyPr/>
          <a:lstStyle/>
          <a:p>
            <a:pPr algn="just"/>
            <a:r>
              <a:rPr lang="en-IN" dirty="0" smtClean="0"/>
              <a:t> </a:t>
            </a:r>
            <a:r>
              <a:rPr lang="en-IN" dirty="0" smtClean="0">
                <a:latin typeface="Times New Roman" pitchFamily="18" charset="0"/>
                <a:cs typeface="Times New Roman" pitchFamily="18" charset="0"/>
              </a:rPr>
              <a:t>If</a:t>
            </a:r>
            <a:r>
              <a:rPr lang="en-IN" dirty="0">
                <a:latin typeface="Times New Roman" pitchFamily="18" charset="0"/>
                <a:cs typeface="Times New Roman" pitchFamily="18" charset="0"/>
              </a:rPr>
              <a:t>, as in societies characterised by mechanical solidarity, individuals tend to be very similar, doing the same things, they would also struggle or compete for the same </a:t>
            </a:r>
            <a:r>
              <a:rPr lang="en-IN" dirty="0" smtClean="0">
                <a:latin typeface="Times New Roman" pitchFamily="18" charset="0"/>
                <a:cs typeface="Times New Roman" pitchFamily="18" charset="0"/>
              </a:rPr>
              <a:t>resources </a:t>
            </a:r>
            <a:r>
              <a:rPr lang="en-IN" dirty="0">
                <a:latin typeface="Times New Roman" pitchFamily="18" charset="0"/>
                <a:cs typeface="Times New Roman" pitchFamily="18" charset="0"/>
              </a:rPr>
              <a:t>and </a:t>
            </a:r>
            <a:r>
              <a:rPr lang="en-IN" dirty="0" smtClean="0">
                <a:latin typeface="Times New Roman" pitchFamily="18" charset="0"/>
                <a:cs typeface="Times New Roman" pitchFamily="18" charset="0"/>
              </a:rPr>
              <a:t>rewards</a:t>
            </a:r>
            <a:r>
              <a:rPr lang="en-IN" dirty="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pPr marL="82296" indent="0" algn="just">
              <a:buNone/>
            </a:pPr>
            <a:endParaRPr lang="en-IN" dirty="0" smtClean="0">
              <a:latin typeface="Times New Roman" pitchFamily="18" charset="0"/>
              <a:cs typeface="Times New Roman" pitchFamily="18" charset="0"/>
            </a:endParaRPr>
          </a:p>
          <a:p>
            <a:pPr algn="just"/>
            <a:r>
              <a:rPr lang="en-IN" dirty="0">
                <a:latin typeface="Times New Roman" pitchFamily="18" charset="0"/>
                <a:cs typeface="Times New Roman" pitchFamily="18" charset="0"/>
              </a:rPr>
              <a:t> </a:t>
            </a:r>
            <a:r>
              <a:rPr lang="en-IN" dirty="0"/>
              <a:t>Growth of population and shrinking of natural resources would make competition bitterer. </a:t>
            </a:r>
            <a:endParaRPr lang="en-IN" dirty="0" smtClean="0"/>
          </a:p>
          <a:p>
            <a:pPr marL="82296" indent="0" algn="just">
              <a:buNone/>
            </a:pPr>
            <a:endParaRPr lang="en-IN" dirty="0" smtClean="0"/>
          </a:p>
          <a:p>
            <a:pPr algn="just"/>
            <a:r>
              <a:rPr lang="en-IN" dirty="0">
                <a:latin typeface="Times New Roman" pitchFamily="18" charset="0"/>
                <a:cs typeface="Times New Roman" pitchFamily="18" charset="0"/>
              </a:rPr>
              <a:t> </a:t>
            </a:r>
            <a:r>
              <a:rPr lang="en-IN" dirty="0"/>
              <a:t>But division of labour ensures that individuals specialise in different fields and areas. Thus they can coexist and, in fact complement each other. </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2122224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u="sng" dirty="0">
                <a:effectLst/>
                <a:latin typeface="Times New Roman" pitchFamily="18" charset="0"/>
                <a:cs typeface="Times New Roman" pitchFamily="18" charset="0"/>
              </a:rPr>
              <a:t>ABNORMAL FORMS OF DIVISION OF </a:t>
            </a:r>
            <a:r>
              <a:rPr lang="en-IN" sz="2400" b="1" u="sng" dirty="0" smtClean="0">
                <a:effectLst/>
                <a:latin typeface="Times New Roman" pitchFamily="18" charset="0"/>
                <a:cs typeface="Times New Roman" pitchFamily="18" charset="0"/>
              </a:rPr>
              <a:t>LABOUR</a:t>
            </a:r>
            <a:r>
              <a:rPr lang="en-IN" sz="2400" dirty="0">
                <a:effectLst/>
                <a:latin typeface="Times New Roman" pitchFamily="18" charset="0"/>
                <a:cs typeface="Times New Roman" pitchFamily="18" charset="0"/>
              </a:rPr>
              <a:t/>
            </a:r>
            <a:br>
              <a:rPr lang="en-IN" sz="2400" dirty="0">
                <a:effectLst/>
                <a:latin typeface="Times New Roman" pitchFamily="18" charset="0"/>
                <a:cs typeface="Times New Roman" pitchFamily="18" charset="0"/>
              </a:rPr>
            </a:br>
            <a:endParaRPr lang="en-IN" sz="2400" dirty="0">
              <a:latin typeface="Times New Roman" pitchFamily="18" charset="0"/>
              <a:cs typeface="Times New Roman" pitchFamily="18" charset="0"/>
            </a:endParaRPr>
          </a:p>
        </p:txBody>
      </p:sp>
      <p:sp>
        <p:nvSpPr>
          <p:cNvPr id="3" name="Content Placeholder 2"/>
          <p:cNvSpPr>
            <a:spLocks noGrp="1"/>
          </p:cNvSpPr>
          <p:nvPr>
            <p:ph idx="1"/>
          </p:nvPr>
        </p:nvSpPr>
        <p:spPr>
          <a:xfrm>
            <a:off x="179512" y="980728"/>
            <a:ext cx="8856984" cy="5688632"/>
          </a:xfrm>
        </p:spPr>
        <p:txBody>
          <a:bodyPr/>
          <a:lstStyle/>
          <a:p>
            <a:pPr marL="82296" indent="0">
              <a:buNone/>
            </a:pPr>
            <a:r>
              <a:rPr lang="en-IN" dirty="0" smtClean="0"/>
              <a:t> </a:t>
            </a:r>
            <a:r>
              <a:rPr lang="en-IN" sz="2400" i="1" dirty="0"/>
              <a:t>If division of labour helped societies achieve integration and a newer, higher form of solidarity, why was European society of that time in such a chaotic state? </a:t>
            </a:r>
            <a:endParaRPr lang="en-IN" sz="2400" i="1" dirty="0" smtClean="0"/>
          </a:p>
          <a:p>
            <a:r>
              <a:rPr lang="en-IN" dirty="0" smtClean="0"/>
              <a:t> </a:t>
            </a:r>
            <a:r>
              <a:rPr lang="en-IN" sz="2400" i="1" dirty="0">
                <a:latin typeface="Times New Roman" pitchFamily="18" charset="0"/>
                <a:cs typeface="Times New Roman" pitchFamily="18" charset="0"/>
              </a:rPr>
              <a:t>Was division of labour creating </a:t>
            </a:r>
            <a:r>
              <a:rPr lang="en-IN" sz="2400" i="1" dirty="0" smtClean="0">
                <a:latin typeface="Times New Roman" pitchFamily="18" charset="0"/>
                <a:cs typeface="Times New Roman" pitchFamily="18" charset="0"/>
              </a:rPr>
              <a:t>problems</a:t>
            </a:r>
            <a:r>
              <a:rPr lang="en-IN" sz="2400" i="1" dirty="0">
                <a:latin typeface="Times New Roman" pitchFamily="18" charset="0"/>
                <a:cs typeface="Times New Roman" pitchFamily="18" charset="0"/>
              </a:rPr>
              <a:t>? </a:t>
            </a:r>
            <a:endParaRPr lang="en-IN" sz="2400" i="1" dirty="0" smtClean="0">
              <a:latin typeface="Times New Roman" pitchFamily="18" charset="0"/>
              <a:cs typeface="Times New Roman" pitchFamily="18" charset="0"/>
            </a:endParaRPr>
          </a:p>
          <a:p>
            <a:r>
              <a:rPr lang="en-IN" sz="2400" i="1" dirty="0">
                <a:latin typeface="Times New Roman" pitchFamily="18" charset="0"/>
                <a:cs typeface="Times New Roman" pitchFamily="18" charset="0"/>
              </a:rPr>
              <a:t> What had gone wrong? </a:t>
            </a:r>
            <a:endParaRPr lang="en-IN" sz="2400" i="1" dirty="0" smtClean="0">
              <a:latin typeface="Times New Roman" pitchFamily="18" charset="0"/>
              <a:cs typeface="Times New Roman" pitchFamily="18" charset="0"/>
            </a:endParaRPr>
          </a:p>
          <a:p>
            <a:pPr marL="82296" indent="0">
              <a:buNone/>
            </a:pPr>
            <a:endParaRPr lang="en-IN" sz="2400" i="1" dirty="0" smtClean="0">
              <a:latin typeface="Times New Roman" pitchFamily="18" charset="0"/>
              <a:cs typeface="Times New Roman" pitchFamily="18" charset="0"/>
            </a:endParaRPr>
          </a:p>
          <a:p>
            <a:pPr marL="82296" indent="0">
              <a:buNone/>
            </a:pPr>
            <a:endParaRPr lang="en-IN" sz="2400" i="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3463815"/>
            <a:ext cx="4176465" cy="3277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3402569"/>
            <a:ext cx="4176464"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42542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260648"/>
            <a:ext cx="8754176" cy="6408712"/>
          </a:xfrm>
        </p:spPr>
        <p:txBody>
          <a:bodyPr/>
          <a:lstStyle/>
          <a:p>
            <a:r>
              <a:rPr lang="en-IN" dirty="0"/>
              <a:t>Durkheim, the kind of division of labour that was taking place was not the ‘normal’-type that he wrote about. </a:t>
            </a:r>
            <a:endParaRPr lang="en-IN" dirty="0" smtClean="0"/>
          </a:p>
          <a:p>
            <a:r>
              <a:rPr lang="en-IN" dirty="0" smtClean="0"/>
              <a:t>Abnormal </a:t>
            </a:r>
            <a:r>
              <a:rPr lang="en-IN" dirty="0"/>
              <a:t>types or deviations from the normal were being observed in society. </a:t>
            </a:r>
          </a:p>
          <a:p>
            <a:endParaRPr lang="en-IN"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996952"/>
            <a:ext cx="7848871" cy="342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16079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8640"/>
            <a:ext cx="8933688" cy="6552728"/>
          </a:xfrm>
        </p:spPr>
        <p:txBody>
          <a:bodyPr/>
          <a:lstStyle/>
          <a:p>
            <a:pPr lvl="0"/>
            <a:r>
              <a:rPr lang="en-IN" dirty="0" smtClean="0"/>
              <a:t> </a:t>
            </a:r>
            <a:r>
              <a:rPr lang="en-IN" b="1" dirty="0"/>
              <a:t>Anomie</a:t>
            </a:r>
            <a:endParaRPr lang="en-IN" dirty="0"/>
          </a:p>
          <a:p>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7" y="836712"/>
            <a:ext cx="4104455"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836712"/>
            <a:ext cx="4176464"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4006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3933056"/>
            <a:ext cx="7498080" cy="1143000"/>
          </a:xfrm>
        </p:spPr>
        <p:txBody>
          <a:bodyPr>
            <a:normAutofit fontScale="90000"/>
          </a:bodyPr>
          <a:lstStyle/>
          <a:p>
            <a:r>
              <a:rPr lang="en-IN" sz="3100" b="1" u="sng" dirty="0">
                <a:effectLst/>
              </a:rPr>
              <a:t>EMILE DURKHEIM (1858-1917</a:t>
            </a:r>
            <a:r>
              <a:rPr lang="en-IN" b="1" u="sng" dirty="0">
                <a:effectLst/>
              </a:rPr>
              <a:t>)</a:t>
            </a:r>
            <a:r>
              <a:rPr lang="en-IN" dirty="0">
                <a:effectLst/>
              </a:rPr>
              <a:t/>
            </a:r>
            <a:br>
              <a:rPr lang="en-IN" dirty="0">
                <a:effectLst/>
              </a:rPr>
            </a:br>
            <a:endParaRPr lang="en-IN" dirty="0"/>
          </a:p>
        </p:txBody>
      </p:sp>
      <p:pic>
        <p:nvPicPr>
          <p:cNvPr id="4" name="Content Placeholder 3" descr="C:\Users\Amit\Desktop\download.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672" y="116632"/>
            <a:ext cx="4680520" cy="3600400"/>
          </a:xfrm>
          <a:prstGeom prst="rect">
            <a:avLst/>
          </a:prstGeom>
          <a:noFill/>
          <a:ln>
            <a:noFill/>
          </a:ln>
        </p:spPr>
      </p:pic>
    </p:spTree>
    <p:extLst>
      <p:ext uri="{BB962C8B-B14F-4D97-AF65-F5344CB8AC3E}">
        <p14:creationId xmlns:p14="http://schemas.microsoft.com/office/powerpoint/2010/main" val="3844714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82168" cy="6336704"/>
          </a:xfrm>
        </p:spPr>
        <p:txBody>
          <a:bodyPr/>
          <a:lstStyle/>
          <a:p>
            <a:pPr algn="just"/>
            <a:r>
              <a:rPr lang="en-IN" dirty="0" smtClean="0"/>
              <a:t> </a:t>
            </a:r>
            <a:r>
              <a:rPr lang="en-IN" sz="2400" dirty="0">
                <a:latin typeface="Times New Roman" pitchFamily="18" charset="0"/>
                <a:cs typeface="Times New Roman" pitchFamily="18" charset="0"/>
              </a:rPr>
              <a:t>This term means a state of normlessness. Material life changes rapidly, but rules norms and values do not keep pace with it. There seems to be a total breakdown of rules and </a:t>
            </a:r>
            <a:r>
              <a:rPr lang="en-IN" sz="2400" dirty="0" smtClean="0">
                <a:latin typeface="Times New Roman" pitchFamily="18" charset="0"/>
                <a:cs typeface="Times New Roman" pitchFamily="18" charset="0"/>
              </a:rPr>
              <a:t>norms.</a:t>
            </a:r>
          </a:p>
          <a:p>
            <a:pPr algn="just"/>
            <a:r>
              <a:rPr lang="en-IN" sz="2400" dirty="0">
                <a:latin typeface="Times New Roman" pitchFamily="18" charset="0"/>
                <a:cs typeface="Times New Roman" pitchFamily="18" charset="0"/>
              </a:rPr>
              <a:t> In the work sphere, this reflects in conflicts between labour and management, degrading and meaningless work and growing class conflict. To put it simply, individuals are working and producing but fail to see any meaning in what they are doing</a:t>
            </a:r>
            <a:r>
              <a:rPr lang="en-IN" sz="2400" dirty="0" smtClean="0">
                <a:latin typeface="Times New Roman" pitchFamily="18" charset="0"/>
                <a:cs typeface="Times New Roman" pitchFamily="18" charset="0"/>
              </a:rPr>
              <a:t>.</a:t>
            </a:r>
          </a:p>
          <a:p>
            <a:pPr algn="just"/>
            <a:endParaRPr lang="en-IN" sz="24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212976"/>
            <a:ext cx="3960440"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3212976"/>
            <a:ext cx="4320480"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58905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404664"/>
            <a:ext cx="8754176" cy="6192688"/>
          </a:xfrm>
        </p:spPr>
        <p:txBody>
          <a:bodyPr/>
          <a:lstStyle/>
          <a:p>
            <a:r>
              <a:rPr lang="en-IN" dirty="0" smtClean="0"/>
              <a:t> </a:t>
            </a:r>
            <a:r>
              <a:rPr lang="en-IN" sz="2400" dirty="0">
                <a:latin typeface="Times New Roman" pitchFamily="18" charset="0"/>
                <a:cs typeface="Times New Roman" pitchFamily="18" charset="0"/>
              </a:rPr>
              <a:t>For instance, in a factory assembly-line workers have to spend the whole day doing boring, routine activities like fixing screws or nails to a piece of machinery. They fail to see any meaning in what they do. They are not made to feel that they are doing anything useful; they are not made to feel an important part of society</a:t>
            </a:r>
            <a:r>
              <a:rPr lang="en-IN" sz="2400" dirty="0" smtClean="0">
                <a:latin typeface="Times New Roman" pitchFamily="18" charset="0"/>
                <a:cs typeface="Times New Roman" pitchFamily="18" charset="0"/>
              </a:rPr>
              <a:t>.</a:t>
            </a:r>
          </a:p>
          <a:p>
            <a:r>
              <a:rPr lang="en-IN" sz="2400" dirty="0" smtClean="0">
                <a:latin typeface="Times New Roman" pitchFamily="18" charset="0"/>
                <a:cs typeface="Times New Roman" pitchFamily="18" charset="0"/>
              </a:rPr>
              <a:t>Norms </a:t>
            </a:r>
            <a:r>
              <a:rPr lang="en-IN" sz="2400" dirty="0">
                <a:latin typeface="Times New Roman" pitchFamily="18" charset="0"/>
                <a:cs typeface="Times New Roman" pitchFamily="18" charset="0"/>
              </a:rPr>
              <a:t>and rules governing work in a factory have not changed to the extent that they can make the worker’s activities more meaningful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717032"/>
            <a:ext cx="8424936"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75164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274042"/>
          </a:xfrm>
        </p:spPr>
        <p:txBody>
          <a:bodyPr>
            <a:normAutofit fontScale="90000"/>
          </a:bodyPr>
          <a:lstStyle/>
          <a:p>
            <a:r>
              <a:rPr lang="en-IN" b="1" dirty="0">
                <a:effectLst/>
              </a:rPr>
              <a:t>Inequality</a:t>
            </a:r>
            <a:endParaRPr lang="en-IN" dirty="0"/>
          </a:p>
        </p:txBody>
      </p:sp>
      <p:sp>
        <p:nvSpPr>
          <p:cNvPr id="3" name="Content Placeholder 2"/>
          <p:cNvSpPr>
            <a:spLocks noGrp="1"/>
          </p:cNvSpPr>
          <p:nvPr>
            <p:ph idx="1"/>
          </p:nvPr>
        </p:nvSpPr>
        <p:spPr>
          <a:xfrm>
            <a:off x="179512" y="692696"/>
            <a:ext cx="8754176" cy="5904656"/>
          </a:xfrm>
        </p:spPr>
        <p:txBody>
          <a:bodyPr/>
          <a:lstStyle/>
          <a:p>
            <a:r>
              <a:rPr lang="en-IN" dirty="0" smtClean="0"/>
              <a:t> </a:t>
            </a:r>
            <a:r>
              <a:rPr lang="en-IN" sz="2400" dirty="0">
                <a:latin typeface="Times New Roman" pitchFamily="18" charset="0"/>
                <a:cs typeface="Times New Roman" pitchFamily="18" charset="0"/>
              </a:rPr>
              <a:t>Division of labour based on inequality of opportunity, according to Durkheim, fails to produce </a:t>
            </a:r>
            <a:r>
              <a:rPr lang="en-IN" sz="2400" dirty="0" smtClean="0">
                <a:latin typeface="Times New Roman" pitchFamily="18" charset="0"/>
                <a:cs typeface="Times New Roman" pitchFamily="18" charset="0"/>
              </a:rPr>
              <a:t>long-lasting </a:t>
            </a:r>
            <a:r>
              <a:rPr lang="en-IN" sz="2400" dirty="0">
                <a:latin typeface="Times New Roman" pitchFamily="18" charset="0"/>
                <a:cs typeface="Times New Roman" pitchFamily="18" charset="0"/>
              </a:rPr>
              <a:t>solidarity. </a:t>
            </a:r>
            <a:endParaRPr lang="en-IN" sz="2400" dirty="0" smtClean="0">
              <a:latin typeface="Times New Roman" pitchFamily="18" charset="0"/>
              <a:cs typeface="Times New Roman" pitchFamily="18" charset="0"/>
            </a:endParaRPr>
          </a:p>
          <a:p>
            <a:r>
              <a:rPr lang="en-IN" sz="2400" dirty="0"/>
              <a:t>Such an abnormal form results in individuals becoming frustrated and unhappy with their society. Thus tensions, rivalries and antagonism result</a:t>
            </a:r>
            <a:r>
              <a:rPr lang="en-IN" sz="2400" dirty="0" smtClean="0"/>
              <a:t>.</a:t>
            </a:r>
          </a:p>
          <a:p>
            <a:r>
              <a:rPr lang="en-IN" sz="2400" dirty="0"/>
              <a:t>This can be very frustrating to those who want to do more satisfying or rewarding jobs, but cannot have access to proper opportunities.</a:t>
            </a:r>
          </a:p>
          <a:p>
            <a:endParaRPr lang="en-IN" sz="2400" dirty="0" smtClean="0">
              <a:latin typeface="Times New Roman" pitchFamily="18" charset="0"/>
              <a:cs typeface="Times New Roman" pitchFamily="18" charset="0"/>
            </a:endParaRPr>
          </a:p>
          <a:p>
            <a:pPr marL="82296" indent="0">
              <a:buNone/>
            </a:pPr>
            <a:endParaRPr lang="en-IN" sz="2400" dirty="0">
              <a:latin typeface="Times New Roman" pitchFamily="18" charset="0"/>
              <a:cs typeface="Times New Roman" pitchFamily="18" charset="0"/>
            </a:endParaRPr>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221088"/>
            <a:ext cx="5472608"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41387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82168" cy="6597352"/>
          </a:xfrm>
        </p:spPr>
        <p:txBody>
          <a:bodyPr>
            <a:normAutofit fontScale="92500" lnSpcReduction="10000"/>
          </a:bodyPr>
          <a:lstStyle/>
          <a:p>
            <a:pPr marL="82296" lvl="0" indent="0">
              <a:buNone/>
            </a:pPr>
            <a:r>
              <a:rPr lang="en-IN" b="1" dirty="0"/>
              <a:t>Inadequate organisation</a:t>
            </a:r>
            <a:endParaRPr lang="en-IN" dirty="0"/>
          </a:p>
          <a:p>
            <a:r>
              <a:rPr lang="en-IN" dirty="0"/>
              <a:t> In this abnormal form the very purpose of division of labour is destroyed. Work is not well organised and coordinated. </a:t>
            </a:r>
            <a:endParaRPr lang="en-IN" dirty="0" smtClean="0"/>
          </a:p>
          <a:p>
            <a:r>
              <a:rPr lang="en-IN" dirty="0" smtClean="0"/>
              <a:t>Workers </a:t>
            </a:r>
            <a:r>
              <a:rPr lang="en-IN" dirty="0"/>
              <a:t>are often engaged in doing meaningless tasks. There is no unity of action. Thus solidarity breaks down and disorder results. </a:t>
            </a:r>
            <a:endParaRPr lang="en-IN" dirty="0" smtClean="0"/>
          </a:p>
          <a:p>
            <a:r>
              <a:rPr lang="en-IN" dirty="0" smtClean="0"/>
              <a:t>You </a:t>
            </a:r>
            <a:r>
              <a:rPr lang="en-IN" dirty="0"/>
              <a:t>may have observed that in many offices, a lot of people are sitting around idly doing little or nothing. Many are unaware of their </a:t>
            </a:r>
            <a:r>
              <a:rPr lang="en-IN" dirty="0" smtClean="0"/>
              <a:t>responsibilities.</a:t>
            </a:r>
          </a:p>
          <a:p>
            <a:r>
              <a:rPr lang="en-IN" dirty="0" smtClean="0"/>
              <a:t>Collective </a:t>
            </a:r>
            <a:r>
              <a:rPr lang="en-IN" dirty="0"/>
              <a:t>action becomes difficult when most people are not very sure of what they have to </a:t>
            </a:r>
            <a:r>
              <a:rPr lang="en-IN" dirty="0" smtClean="0"/>
              <a:t>do.</a:t>
            </a:r>
          </a:p>
          <a:p>
            <a:r>
              <a:rPr lang="en-IN" dirty="0" smtClean="0"/>
              <a:t>Division </a:t>
            </a:r>
            <a:r>
              <a:rPr lang="en-IN" dirty="0"/>
              <a:t>of labour is supposed to increase productivity and integration. </a:t>
            </a:r>
          </a:p>
        </p:txBody>
      </p:sp>
    </p:spTree>
    <p:extLst>
      <p:ext uri="{BB962C8B-B14F-4D97-AF65-F5344CB8AC3E}">
        <p14:creationId xmlns:p14="http://schemas.microsoft.com/office/powerpoint/2010/main" val="11137774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79512" y="188640"/>
            <a:ext cx="8754176" cy="6059760"/>
          </a:xfrm>
        </p:spPr>
        <p:txBody>
          <a:bodyPr>
            <a:normAutofit fontScale="92500" lnSpcReduction="10000"/>
          </a:bodyPr>
          <a:lstStyle/>
          <a:p>
            <a:pPr algn="just"/>
            <a:r>
              <a:rPr lang="en-IN" b="1" u="sng" dirty="0"/>
              <a:t>Conclusion:</a:t>
            </a:r>
            <a:r>
              <a:rPr lang="en-IN" b="1" dirty="0"/>
              <a:t>  </a:t>
            </a:r>
            <a:r>
              <a:rPr lang="en-IN" dirty="0">
                <a:latin typeface="Times New Roman" pitchFamily="18" charset="0"/>
                <a:cs typeface="Times New Roman" pitchFamily="18" charset="0"/>
              </a:rPr>
              <a:t>So far we have seen how Durkheim views division of labour not just as an economic process but a social one. Its primary role, according to him, is to help modern industrial societies become integrated. It would perform the same function for organic solidarity that the collective conscience performed in mechanical solidarity. Division of labour arises as a result of the competition for survival brought about by growing material and moral density. Specialisation offers a way whereby various individuals may coexist and cooperate. But in the European society of the time, division of labour seemed to be producing entirely different and negative results. </a:t>
            </a:r>
          </a:p>
          <a:p>
            <a:pPr algn="just"/>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24779686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04664"/>
            <a:ext cx="8748464" cy="6264696"/>
          </a:xfrm>
        </p:spPr>
        <p:txBody>
          <a:bodyPr/>
          <a:lstStyle/>
          <a:p>
            <a:pPr marL="82296" indent="0">
              <a:buNone/>
            </a:pPr>
            <a:endParaRPr lang="en-IN" b="1" u="sng" dirty="0" smtClean="0"/>
          </a:p>
          <a:p>
            <a:pPr marL="82296" indent="0">
              <a:buNone/>
            </a:pPr>
            <a:endParaRPr lang="en-IN" b="1" u="sng" dirty="0"/>
          </a:p>
          <a:p>
            <a:pPr marL="82296" indent="0">
              <a:buNone/>
            </a:pPr>
            <a:endParaRPr lang="en-IN" b="1" u="sng" dirty="0" smtClean="0"/>
          </a:p>
          <a:p>
            <a:pPr marL="82296" indent="0">
              <a:buNone/>
            </a:pPr>
            <a:r>
              <a:rPr lang="en-IN" b="1" u="sng" dirty="0" smtClean="0"/>
              <a:t>KARL </a:t>
            </a:r>
            <a:r>
              <a:rPr lang="en-IN" b="1" u="sng" dirty="0"/>
              <a:t>MARX THEORY ON DIVISION OF LABOUR</a:t>
            </a:r>
            <a:endParaRPr lang="en-IN" dirty="0"/>
          </a:p>
          <a:p>
            <a:endParaRPr lang="en-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0874" y="2852936"/>
            <a:ext cx="3829397"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6762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260648"/>
            <a:ext cx="8754176" cy="6408712"/>
          </a:xfrm>
        </p:spPr>
        <p:txBody>
          <a:bodyPr/>
          <a:lstStyle/>
          <a:p>
            <a:pPr marL="82296" indent="0">
              <a:buNone/>
            </a:pPr>
            <a:r>
              <a:rPr lang="en-IN" b="1" dirty="0"/>
              <a:t>Marx pin-points two types of division of labour, namely, </a:t>
            </a:r>
            <a:endParaRPr lang="en-IN" b="1" dirty="0" smtClean="0"/>
          </a:p>
          <a:p>
            <a:r>
              <a:rPr lang="en-IN" dirty="0"/>
              <a:t>S</a:t>
            </a:r>
            <a:r>
              <a:rPr lang="en-IN" dirty="0" smtClean="0"/>
              <a:t>ocial </a:t>
            </a:r>
            <a:r>
              <a:rPr lang="en-IN" dirty="0"/>
              <a:t>division of labour and </a:t>
            </a:r>
            <a:endParaRPr lang="en-IN" dirty="0" smtClean="0"/>
          </a:p>
          <a:p>
            <a:r>
              <a:rPr lang="en-IN" dirty="0"/>
              <a:t>D</a:t>
            </a:r>
            <a:r>
              <a:rPr lang="en-IN" dirty="0" smtClean="0"/>
              <a:t>ivision </a:t>
            </a:r>
            <a:r>
              <a:rPr lang="en-IN" dirty="0"/>
              <a:t>of labour in manufacture</a:t>
            </a:r>
            <a:r>
              <a:rPr lang="en-IN" dirty="0" smtClean="0"/>
              <a:t>.</a:t>
            </a:r>
          </a:p>
          <a:p>
            <a:pPr marL="82296" indent="0">
              <a:buNone/>
            </a:pPr>
            <a:endParaRPr lang="en-IN" b="1" dirty="0" smtClean="0"/>
          </a:p>
          <a:p>
            <a:pPr marL="82296" indent="0">
              <a:buNone/>
            </a:pPr>
            <a:r>
              <a:rPr lang="en-IN" b="1" dirty="0" smtClean="0"/>
              <a:t>Social </a:t>
            </a:r>
            <a:r>
              <a:rPr lang="en-IN" b="1" dirty="0"/>
              <a:t>division of labour</a:t>
            </a:r>
          </a:p>
          <a:p>
            <a:r>
              <a:rPr lang="en-IN" dirty="0"/>
              <a:t>This exists in all societies. It is a process that is bound to exist in order that members of a society may successfully undertake the tasks that are necessary to maintain social and economic life. </a:t>
            </a:r>
          </a:p>
          <a:p>
            <a:endParaRPr lang="en-IN" dirty="0"/>
          </a:p>
        </p:txBody>
      </p:sp>
    </p:spTree>
    <p:extLst>
      <p:ext uri="{BB962C8B-B14F-4D97-AF65-F5344CB8AC3E}">
        <p14:creationId xmlns:p14="http://schemas.microsoft.com/office/powerpoint/2010/main" val="717090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260648"/>
            <a:ext cx="8754176" cy="6480720"/>
          </a:xfrm>
        </p:spPr>
        <p:txBody>
          <a:bodyPr/>
          <a:lstStyle/>
          <a:p>
            <a:r>
              <a:rPr lang="en-IN" dirty="0"/>
              <a:t>It is a complex system of dividing all the useful forms of labour in a society. </a:t>
            </a:r>
            <a:endParaRPr lang="en-IN" dirty="0" smtClean="0"/>
          </a:p>
          <a:p>
            <a:r>
              <a:rPr lang="en-IN" dirty="0" smtClean="0"/>
              <a:t>For </a:t>
            </a:r>
            <a:r>
              <a:rPr lang="en-IN" dirty="0"/>
              <a:t>instance, some individuals produce food, some produce handicrafts, weapons and so </a:t>
            </a:r>
            <a:r>
              <a:rPr lang="en-IN" dirty="0" smtClean="0"/>
              <a:t>on.</a:t>
            </a:r>
          </a:p>
          <a:p>
            <a:r>
              <a:rPr lang="en-IN" dirty="0" smtClean="0"/>
              <a:t>Social </a:t>
            </a:r>
            <a:r>
              <a:rPr lang="en-IN" dirty="0"/>
              <a:t>division of labour promotes the process of exchange of goods between groups, e.g., the earthenware pots produced by a potter may be exchanged for a farmer’s rice or a weaver’s cloth. </a:t>
            </a:r>
            <a:endParaRPr lang="en-IN" dirty="0"/>
          </a:p>
        </p:txBody>
      </p:sp>
    </p:spTree>
    <p:extLst>
      <p:ext uri="{BB962C8B-B14F-4D97-AF65-F5344CB8AC3E}">
        <p14:creationId xmlns:p14="http://schemas.microsoft.com/office/powerpoint/2010/main" val="4160341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04664"/>
            <a:ext cx="8610160" cy="6336704"/>
          </a:xfrm>
        </p:spPr>
        <p:txBody>
          <a:bodyPr/>
          <a:lstStyle/>
          <a:p>
            <a:pPr marL="82296" lvl="0" indent="0">
              <a:buNone/>
            </a:pPr>
            <a:r>
              <a:rPr lang="en-IN" b="1" dirty="0"/>
              <a:t>Division of labour in industry or manufacture: </a:t>
            </a:r>
            <a:endParaRPr lang="en-IN" b="1" dirty="0" smtClean="0"/>
          </a:p>
          <a:p>
            <a:r>
              <a:rPr lang="en-IN" sz="2400" dirty="0">
                <a:latin typeface="Times New Roman" pitchFamily="18" charset="0"/>
                <a:cs typeface="Times New Roman" pitchFamily="18" charset="0"/>
              </a:rPr>
              <a:t>This is a process, which is prevalent in industrial societies where capitalism and the factory system exist</a:t>
            </a:r>
            <a:r>
              <a:rPr lang="en-IN" sz="2400" dirty="0" smtClean="0">
                <a:latin typeface="Times New Roman" pitchFamily="18" charset="0"/>
                <a:cs typeface="Times New Roman" pitchFamily="18" charset="0"/>
              </a:rPr>
              <a:t>.</a:t>
            </a:r>
          </a:p>
          <a:p>
            <a:r>
              <a:rPr lang="en-IN" sz="2400" dirty="0">
                <a:latin typeface="Times New Roman" pitchFamily="18" charset="0"/>
                <a:cs typeface="Times New Roman" pitchFamily="18" charset="0"/>
              </a:rPr>
              <a:t> </a:t>
            </a:r>
            <a:r>
              <a:rPr lang="en-IN" sz="2400" dirty="0">
                <a:latin typeface="Times New Roman" pitchFamily="18" charset="0"/>
                <a:cs typeface="Times New Roman" pitchFamily="18" charset="0"/>
              </a:rPr>
              <a:t>In this process, manufacture of a commodity is broken into a number of processes</a:t>
            </a:r>
            <a:r>
              <a:rPr lang="en-IN" sz="2400" dirty="0" smtClean="0">
                <a:latin typeface="Times New Roman" pitchFamily="18" charset="0"/>
                <a:cs typeface="Times New Roman" pitchFamily="18" charset="0"/>
              </a:rPr>
              <a:t>.</a:t>
            </a:r>
          </a:p>
          <a:p>
            <a:r>
              <a:rPr lang="en-IN" sz="2400" dirty="0">
                <a:latin typeface="Times New Roman" pitchFamily="18" charset="0"/>
                <a:cs typeface="Times New Roman" pitchFamily="18" charset="0"/>
              </a:rPr>
              <a:t> </a:t>
            </a:r>
            <a:r>
              <a:rPr lang="en-IN" sz="2400" dirty="0">
                <a:latin typeface="Times New Roman" pitchFamily="18" charset="0"/>
                <a:cs typeface="Times New Roman" pitchFamily="18" charset="0"/>
              </a:rPr>
              <a:t>Each worker is limited to performing or engaging in a small process like work in an assembly line</a:t>
            </a:r>
          </a:p>
          <a:p>
            <a:endParaRPr lang="en-IN"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861048"/>
            <a:ext cx="4320480"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4005064"/>
            <a:ext cx="4320480"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80557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54176" cy="6408712"/>
          </a:xfrm>
        </p:spPr>
        <p:txBody>
          <a:bodyPr>
            <a:normAutofit/>
          </a:bodyPr>
          <a:lstStyle/>
          <a:p>
            <a:r>
              <a:rPr lang="en-IN" sz="2400" dirty="0">
                <a:latin typeface="Times New Roman" pitchFamily="18" charset="0"/>
                <a:cs typeface="Times New Roman" pitchFamily="18" charset="0"/>
              </a:rPr>
              <a:t>This is usually boring, monotonous and repetitive work. The purpose of this division of labour is simple; it is to increase productivity</a:t>
            </a:r>
            <a:r>
              <a:rPr lang="en-IN" sz="2400" dirty="0" smtClean="0">
                <a:latin typeface="Times New Roman" pitchFamily="18" charset="0"/>
                <a:cs typeface="Times New Roman" pitchFamily="18" charset="0"/>
              </a:rPr>
              <a:t>.</a:t>
            </a:r>
          </a:p>
          <a:p>
            <a:r>
              <a:rPr lang="en-IN" sz="2400" dirty="0">
                <a:latin typeface="Times New Roman" pitchFamily="18" charset="0"/>
                <a:cs typeface="Times New Roman" pitchFamily="18" charset="0"/>
              </a:rPr>
              <a:t> </a:t>
            </a:r>
            <a:r>
              <a:rPr lang="en-IN" sz="2400" dirty="0">
                <a:latin typeface="Times New Roman" pitchFamily="18" charset="0"/>
                <a:cs typeface="Times New Roman" pitchFamily="18" charset="0"/>
              </a:rPr>
              <a:t>The greater the productivity the greater the </a:t>
            </a:r>
            <a:r>
              <a:rPr lang="en-IN" sz="2400" b="1" dirty="0">
                <a:latin typeface="Times New Roman" pitchFamily="18" charset="0"/>
                <a:cs typeface="Times New Roman" pitchFamily="18" charset="0"/>
              </a:rPr>
              <a:t>surplus value</a:t>
            </a:r>
            <a:r>
              <a:rPr lang="en-IN" sz="2400" dirty="0">
                <a:latin typeface="Times New Roman" pitchFamily="18" charset="0"/>
                <a:cs typeface="Times New Roman" pitchFamily="18" charset="0"/>
              </a:rPr>
              <a:t> </a:t>
            </a:r>
            <a:r>
              <a:rPr lang="en-IN" sz="2400" dirty="0" smtClean="0">
                <a:latin typeface="Times New Roman" pitchFamily="18" charset="0"/>
                <a:cs typeface="Times New Roman" pitchFamily="18" charset="0"/>
              </a:rPr>
              <a:t>generated</a:t>
            </a:r>
          </a:p>
          <a:p>
            <a:r>
              <a:rPr lang="en-IN" sz="2400" dirty="0" smtClean="0"/>
              <a:t>It </a:t>
            </a:r>
            <a:r>
              <a:rPr lang="en-IN" sz="2400" dirty="0"/>
              <a:t>is generation of surplus value that motivates capitalists to organise manufacture in a manner that maximises output and minimises costs</a:t>
            </a:r>
            <a:r>
              <a:rPr lang="en-IN" sz="2400" dirty="0" smtClean="0"/>
              <a:t>.</a:t>
            </a:r>
          </a:p>
          <a:p>
            <a:r>
              <a:rPr lang="en-IN" sz="2400" dirty="0">
                <a:latin typeface="Times New Roman" pitchFamily="18" charset="0"/>
                <a:cs typeface="Times New Roman" pitchFamily="18" charset="0"/>
              </a:rPr>
              <a:t> </a:t>
            </a:r>
            <a:r>
              <a:rPr lang="en-IN" sz="2400" dirty="0"/>
              <a:t>It is division of labour, which makes mass production of goods possible in </a:t>
            </a:r>
            <a:r>
              <a:rPr lang="en-IN" sz="2400" dirty="0" smtClean="0"/>
              <a:t>modern</a:t>
            </a:r>
            <a:r>
              <a:rPr lang="en-IN" sz="2400" dirty="0"/>
              <a:t>, industrial societies</a:t>
            </a:r>
            <a:r>
              <a:rPr lang="en-IN" sz="2400" dirty="0" smtClean="0"/>
              <a:t>.</a:t>
            </a:r>
          </a:p>
          <a:p>
            <a:pPr marL="82296" indent="0">
              <a:buNone/>
            </a:pPr>
            <a:endParaRPr lang="en-IN" sz="2400" dirty="0" smtClean="0"/>
          </a:p>
          <a:p>
            <a:r>
              <a:rPr lang="en-IN" sz="2400" dirty="0">
                <a:latin typeface="Times New Roman" pitchFamily="18" charset="0"/>
                <a:cs typeface="Times New Roman" pitchFamily="18" charset="0"/>
              </a:rPr>
              <a:t> </a:t>
            </a:r>
            <a:r>
              <a:rPr lang="en-IN" sz="2400" dirty="0"/>
              <a:t>S</a:t>
            </a:r>
            <a:r>
              <a:rPr lang="en-IN" sz="2400" dirty="0" smtClean="0"/>
              <a:t>ocial </a:t>
            </a:r>
            <a:r>
              <a:rPr lang="en-IN" sz="2400" dirty="0"/>
              <a:t>division of labour where independent producers create products and exchange them with other independent producers, division of labour in manufacture completely divorces the worker from his product.</a:t>
            </a:r>
            <a:endParaRPr lang="en-IN" sz="2400" dirty="0">
              <a:latin typeface="Times New Roman" pitchFamily="18" charset="0"/>
              <a:cs typeface="Times New Roman" pitchFamily="18" charset="0"/>
            </a:endParaRPr>
          </a:p>
        </p:txBody>
      </p:sp>
    </p:spTree>
    <p:extLst>
      <p:ext uri="{BB962C8B-B14F-4D97-AF65-F5344CB8AC3E}">
        <p14:creationId xmlns:p14="http://schemas.microsoft.com/office/powerpoint/2010/main" val="1466185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260648"/>
            <a:ext cx="7498080" cy="5987752"/>
          </a:xfrm>
        </p:spPr>
        <p:txBody>
          <a:bodyPr>
            <a:normAutofit fontScale="85000" lnSpcReduction="20000"/>
          </a:bodyPr>
          <a:lstStyle/>
          <a:p>
            <a:r>
              <a:rPr lang="en-IN" b="1" u="sng" dirty="0"/>
              <a:t>BIOGRAPHY OF EMILE DURKHEIM </a:t>
            </a:r>
            <a:endParaRPr lang="en-IN" dirty="0"/>
          </a:p>
          <a:p>
            <a:r>
              <a:rPr lang="en-IN" dirty="0"/>
              <a:t>David </a:t>
            </a:r>
            <a:r>
              <a:rPr lang="en-IN" dirty="0" err="1"/>
              <a:t>Émile</a:t>
            </a:r>
            <a:r>
              <a:rPr lang="en-IN" dirty="0"/>
              <a:t> Durkheim was born 15 April 1858 in </a:t>
            </a:r>
            <a:r>
              <a:rPr lang="en-IN" dirty="0" err="1">
                <a:hlinkClick r:id="rId2" tooltip="Épinal"/>
              </a:rPr>
              <a:t>Épinal</a:t>
            </a:r>
            <a:r>
              <a:rPr lang="en-IN" dirty="0"/>
              <a:t>, </a:t>
            </a:r>
            <a:r>
              <a:rPr lang="en-IN" dirty="0">
                <a:hlinkClick r:id="rId3" tooltip="Lorraine (region)"/>
              </a:rPr>
              <a:t>Lorraine</a:t>
            </a:r>
            <a:r>
              <a:rPr lang="en-IN" dirty="0"/>
              <a:t>, </a:t>
            </a:r>
            <a:r>
              <a:rPr lang="en-IN" dirty="0">
                <a:hlinkClick r:id="rId4" tooltip="France"/>
              </a:rPr>
              <a:t>France</a:t>
            </a:r>
            <a:r>
              <a:rPr lang="en-IN" dirty="0"/>
              <a:t>. </a:t>
            </a:r>
            <a:endParaRPr lang="en-IN" dirty="0" smtClean="0"/>
          </a:p>
          <a:p>
            <a:r>
              <a:rPr lang="en-IN" dirty="0" smtClean="0"/>
              <a:t>Durkheim</a:t>
            </a:r>
            <a:r>
              <a:rPr lang="en-IN" dirty="0"/>
              <a:t>, coming from a long lineage of devout </a:t>
            </a:r>
            <a:r>
              <a:rPr lang="en-IN" dirty="0">
                <a:hlinkClick r:id="rId5" tooltip="History of the Jews in France"/>
              </a:rPr>
              <a:t>French Jews</a:t>
            </a:r>
            <a:r>
              <a:rPr lang="en-IN" dirty="0"/>
              <a:t>. </a:t>
            </a:r>
            <a:endParaRPr lang="en-IN" dirty="0" smtClean="0"/>
          </a:p>
          <a:p>
            <a:r>
              <a:rPr lang="en-IN" dirty="0" smtClean="0"/>
              <a:t>As </a:t>
            </a:r>
            <a:r>
              <a:rPr lang="en-IN" dirty="0"/>
              <a:t>his father, grandfather, and great-grandfather had all been rabbis (A rabbi is a spiritual leader or religious teacher in Judaism). </a:t>
            </a:r>
            <a:endParaRPr lang="en-IN" dirty="0" smtClean="0"/>
          </a:p>
          <a:p>
            <a:r>
              <a:rPr lang="en-IN" dirty="0" smtClean="0"/>
              <a:t>Young </a:t>
            </a:r>
            <a:r>
              <a:rPr lang="en-IN" dirty="0"/>
              <a:t>Durkheim began his education in a </a:t>
            </a:r>
            <a:r>
              <a:rPr lang="en-IN" dirty="0">
                <a:hlinkClick r:id="rId6" tooltip="Yeshiva"/>
              </a:rPr>
              <a:t>rabbinical school</a:t>
            </a:r>
            <a:r>
              <a:rPr lang="en-IN" dirty="0"/>
              <a:t>. </a:t>
            </a:r>
            <a:endParaRPr lang="en-IN" dirty="0" smtClean="0"/>
          </a:p>
          <a:p>
            <a:r>
              <a:rPr lang="en-IN" dirty="0" smtClean="0"/>
              <a:t>However</a:t>
            </a:r>
            <a:r>
              <a:rPr lang="en-IN" dirty="0"/>
              <a:t>, at an early age, he switched schools, deciding not to follow in his family's footsteps. </a:t>
            </a:r>
            <a:endParaRPr lang="en-IN" dirty="0" smtClean="0"/>
          </a:p>
          <a:p>
            <a:r>
              <a:rPr lang="en-IN" dirty="0" smtClean="0"/>
              <a:t>In </a:t>
            </a:r>
            <a:r>
              <a:rPr lang="en-IN" dirty="0"/>
              <a:t>fact, Durkheim led a completely secular life, whereby much of his work would be dedicated to demonstrating that religious phenomena stemmed from social rather than divine </a:t>
            </a:r>
            <a:r>
              <a:rPr lang="en-IN" dirty="0" smtClean="0"/>
              <a:t>factors. </a:t>
            </a:r>
            <a:endParaRPr lang="en-IN" dirty="0"/>
          </a:p>
        </p:txBody>
      </p:sp>
    </p:spTree>
    <p:extLst>
      <p:ext uri="{BB962C8B-B14F-4D97-AF65-F5344CB8AC3E}">
        <p14:creationId xmlns:p14="http://schemas.microsoft.com/office/powerpoint/2010/main" val="1003601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54176" cy="6552728"/>
          </a:xfrm>
        </p:spPr>
        <p:txBody>
          <a:bodyPr>
            <a:normAutofit fontScale="85000" lnSpcReduction="10000"/>
          </a:bodyPr>
          <a:lstStyle/>
          <a:p>
            <a:pPr marL="82296" indent="0">
              <a:buNone/>
            </a:pPr>
            <a:r>
              <a:rPr lang="en-IN" sz="2400" b="1" u="sng" dirty="0" smtClean="0">
                <a:latin typeface="Times New Roman" pitchFamily="18" charset="0"/>
                <a:cs typeface="Times New Roman" pitchFamily="18" charset="0"/>
              </a:rPr>
              <a:t>IMPLICATIONS </a:t>
            </a:r>
            <a:r>
              <a:rPr lang="en-IN" sz="2400" b="1" u="sng" dirty="0">
                <a:latin typeface="Times New Roman" pitchFamily="18" charset="0"/>
                <a:cs typeface="Times New Roman" pitchFamily="18" charset="0"/>
              </a:rPr>
              <a:t>OF DIVISION OF LABOUR IN MANUFACTURE</a:t>
            </a:r>
            <a:endParaRPr lang="en-IN" sz="2400" dirty="0">
              <a:latin typeface="Times New Roman" pitchFamily="18" charset="0"/>
              <a:cs typeface="Times New Roman" pitchFamily="18" charset="0"/>
            </a:endParaRPr>
          </a:p>
          <a:p>
            <a:pPr marL="82296" lvl="0" indent="0">
              <a:buNone/>
            </a:pPr>
            <a:r>
              <a:rPr lang="en-IN" b="1" u="sng" dirty="0" smtClean="0"/>
              <a:t>1. Profits </a:t>
            </a:r>
            <a:r>
              <a:rPr lang="en-IN" b="1" u="sng" dirty="0"/>
              <a:t>accrue to the capitalist </a:t>
            </a:r>
            <a:endParaRPr lang="en-IN" dirty="0"/>
          </a:p>
          <a:p>
            <a:r>
              <a:rPr lang="en-IN" dirty="0" smtClean="0"/>
              <a:t>Division </a:t>
            </a:r>
            <a:r>
              <a:rPr lang="en-IN" dirty="0"/>
              <a:t>of labour in manufacture help to generate more and more surplus value leading to capital accumulation. </a:t>
            </a:r>
            <a:endParaRPr lang="en-IN" dirty="0" smtClean="0"/>
          </a:p>
          <a:p>
            <a:r>
              <a:rPr lang="en-IN" dirty="0" smtClean="0"/>
              <a:t>Marx </a:t>
            </a:r>
            <a:r>
              <a:rPr lang="en-IN" dirty="0"/>
              <a:t>tackles a crucial question, namely, who takes away the profits</a:t>
            </a:r>
            <a:r>
              <a:rPr lang="en-IN" dirty="0" smtClean="0"/>
              <a:t>?</a:t>
            </a:r>
          </a:p>
          <a:p>
            <a:r>
              <a:rPr lang="en-IN" dirty="0" smtClean="0"/>
              <a:t> </a:t>
            </a:r>
            <a:r>
              <a:rPr lang="en-IN" dirty="0"/>
              <a:t>Not the workers, says Marx, but the capitalists. Not those who actually produce, but those who own the means of production. </a:t>
            </a:r>
            <a:endParaRPr lang="en-IN" dirty="0" smtClean="0"/>
          </a:p>
          <a:p>
            <a:r>
              <a:rPr lang="en-IN" dirty="0" smtClean="0"/>
              <a:t>According </a:t>
            </a:r>
            <a:r>
              <a:rPr lang="en-IN" dirty="0"/>
              <a:t>to him, division of labour and the existence of private property together consolidate the power of the capitalist. </a:t>
            </a:r>
            <a:endParaRPr lang="en-IN" dirty="0" smtClean="0"/>
          </a:p>
          <a:p>
            <a:r>
              <a:rPr lang="en-IN" dirty="0" smtClean="0"/>
              <a:t>Since </a:t>
            </a:r>
            <a:r>
              <a:rPr lang="en-IN" dirty="0"/>
              <a:t>the capitalist owns the means of production, the production process is designed and operated in such a way that the capitalist benefits the most from it.</a:t>
            </a:r>
          </a:p>
          <a:p>
            <a:endParaRPr lang="en-IN" dirty="0"/>
          </a:p>
        </p:txBody>
      </p:sp>
    </p:spTree>
    <p:extLst>
      <p:ext uri="{BB962C8B-B14F-4D97-AF65-F5344CB8AC3E}">
        <p14:creationId xmlns:p14="http://schemas.microsoft.com/office/powerpoint/2010/main" val="3320743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16632"/>
            <a:ext cx="8826184" cy="6624736"/>
          </a:xfrm>
        </p:spPr>
        <p:txBody>
          <a:bodyPr>
            <a:normAutofit fontScale="77500" lnSpcReduction="20000"/>
          </a:bodyPr>
          <a:lstStyle/>
          <a:p>
            <a:pPr lvl="0"/>
            <a:r>
              <a:rPr lang="en-IN" b="1" u="sng" dirty="0"/>
              <a:t>Workers lose control over what they produce </a:t>
            </a:r>
            <a:endParaRPr lang="en-IN" dirty="0"/>
          </a:p>
          <a:p>
            <a:r>
              <a:rPr lang="en-IN" dirty="0"/>
              <a:t>According to Marx with division of labour in manufacture workers tend to lose their status as the real creators of goods. </a:t>
            </a:r>
            <a:endParaRPr lang="en-IN" dirty="0" smtClean="0"/>
          </a:p>
          <a:p>
            <a:r>
              <a:rPr lang="en-IN" dirty="0" smtClean="0"/>
              <a:t>Rather</a:t>
            </a:r>
            <a:r>
              <a:rPr lang="en-IN" dirty="0"/>
              <a:t>, they become mere links in a production chain designed and operated by the capitalists. </a:t>
            </a:r>
            <a:endParaRPr lang="en-IN" dirty="0" smtClean="0"/>
          </a:p>
          <a:p>
            <a:r>
              <a:rPr lang="en-IN" dirty="0" smtClean="0"/>
              <a:t>Workers </a:t>
            </a:r>
            <a:r>
              <a:rPr lang="en-IN" dirty="0"/>
              <a:t>are separated from the products of their labour; in fact, they hardly ever see the end result of their </a:t>
            </a:r>
            <a:r>
              <a:rPr lang="en-IN" dirty="0" smtClean="0"/>
              <a:t>work.</a:t>
            </a:r>
          </a:p>
          <a:p>
            <a:r>
              <a:rPr lang="en-IN" dirty="0"/>
              <a:t> </a:t>
            </a:r>
            <a:r>
              <a:rPr lang="en-IN" dirty="0" smtClean="0"/>
              <a:t>They </a:t>
            </a:r>
            <a:r>
              <a:rPr lang="en-IN" dirty="0"/>
              <a:t>have no control over its sale and purchase. </a:t>
            </a:r>
            <a:endParaRPr lang="en-IN" dirty="0" smtClean="0"/>
          </a:p>
          <a:p>
            <a:endParaRPr lang="en-IN" dirty="0"/>
          </a:p>
          <a:p>
            <a:r>
              <a:rPr lang="en-IN" dirty="0" smtClean="0"/>
              <a:t>For </a:t>
            </a:r>
            <a:r>
              <a:rPr lang="en-IN" dirty="0"/>
              <a:t>example, does a worker in an assembly line in a factory producing washing-machines really get to see the finished product? </a:t>
            </a:r>
            <a:endParaRPr lang="en-IN" dirty="0" smtClean="0"/>
          </a:p>
          <a:p>
            <a:r>
              <a:rPr lang="en-IN" dirty="0" smtClean="0"/>
              <a:t>He/she </a:t>
            </a:r>
            <a:r>
              <a:rPr lang="en-IN" dirty="0"/>
              <a:t>might see it in an advertisement or at a shop window. </a:t>
            </a:r>
            <a:endParaRPr lang="en-IN" dirty="0" smtClean="0"/>
          </a:p>
          <a:p>
            <a:endParaRPr lang="en-IN" dirty="0"/>
          </a:p>
          <a:p>
            <a:r>
              <a:rPr lang="en-IN" dirty="0" smtClean="0"/>
              <a:t>The </a:t>
            </a:r>
            <a:r>
              <a:rPr lang="en-IN" dirty="0"/>
              <a:t>worker will not be able to sell it or afford to buy it, having been merely a small part of the production of that machine. The actual control over it is exercised by the capitalist. The worker as an independent producer no longer exists. The worker has become enslaved by the production process.</a:t>
            </a:r>
          </a:p>
          <a:p>
            <a:endParaRPr lang="en-IN" dirty="0"/>
          </a:p>
        </p:txBody>
      </p:sp>
    </p:spTree>
    <p:extLst>
      <p:ext uri="{BB962C8B-B14F-4D97-AF65-F5344CB8AC3E}">
        <p14:creationId xmlns:p14="http://schemas.microsoft.com/office/powerpoint/2010/main" val="2707467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54176" cy="6480720"/>
          </a:xfrm>
        </p:spPr>
        <p:txBody>
          <a:bodyPr/>
          <a:lstStyle/>
          <a:p>
            <a:r>
              <a:rPr lang="en-IN" dirty="0"/>
              <a:t>The worker will not be able to sell it or afford to buy it, having been merely a small part of the production of that machine. </a:t>
            </a:r>
            <a:endParaRPr lang="en-IN" dirty="0" smtClean="0"/>
          </a:p>
          <a:p>
            <a:r>
              <a:rPr lang="en-IN" dirty="0" smtClean="0"/>
              <a:t>The </a:t>
            </a:r>
            <a:r>
              <a:rPr lang="en-IN" dirty="0"/>
              <a:t>actual control over it is exercised by the capitalist. </a:t>
            </a:r>
            <a:endParaRPr lang="en-IN" dirty="0" smtClean="0"/>
          </a:p>
          <a:p>
            <a:r>
              <a:rPr lang="en-IN" dirty="0" smtClean="0"/>
              <a:t>The </a:t>
            </a:r>
            <a:r>
              <a:rPr lang="en-IN" dirty="0"/>
              <a:t>worker as an independent producer no longer exists. </a:t>
            </a:r>
            <a:endParaRPr lang="en-IN" dirty="0" smtClean="0"/>
          </a:p>
          <a:p>
            <a:r>
              <a:rPr lang="en-IN" dirty="0" smtClean="0"/>
              <a:t>The </a:t>
            </a:r>
            <a:r>
              <a:rPr lang="en-IN" dirty="0"/>
              <a:t>worker has become enslaved by the production process</a:t>
            </a:r>
          </a:p>
        </p:txBody>
      </p:sp>
    </p:spTree>
    <p:extLst>
      <p:ext uri="{BB962C8B-B14F-4D97-AF65-F5344CB8AC3E}">
        <p14:creationId xmlns:p14="http://schemas.microsoft.com/office/powerpoint/2010/main" val="169683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8640"/>
            <a:ext cx="8826184" cy="6552728"/>
          </a:xfrm>
        </p:spPr>
        <p:txBody>
          <a:bodyPr/>
          <a:lstStyle/>
          <a:p>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04368"/>
            <a:ext cx="4608512" cy="3772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304368"/>
            <a:ext cx="4248472" cy="3772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077072"/>
            <a:ext cx="8856984" cy="278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46635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54176" cy="6408712"/>
          </a:xfrm>
        </p:spPr>
        <p:txBody>
          <a:bodyPr/>
          <a:lstStyle/>
          <a:p>
            <a:endParaRPr lang="en-IN" dirty="0"/>
          </a:p>
        </p:txBody>
      </p:sp>
      <p:pic>
        <p:nvPicPr>
          <p:cNvPr id="41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476672"/>
            <a:ext cx="6120680"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8852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682168" cy="6192688"/>
          </a:xfrm>
        </p:spPr>
        <p:txBody>
          <a:bodyPr>
            <a:normAutofit fontScale="92500" lnSpcReduction="20000"/>
          </a:bodyPr>
          <a:lstStyle/>
          <a:p>
            <a:pPr marL="82296" lvl="0" indent="0">
              <a:buNone/>
            </a:pPr>
            <a:r>
              <a:rPr lang="en-IN" b="1" u="sng" dirty="0"/>
              <a:t>Dehumanisation of the Working Class </a:t>
            </a:r>
            <a:endParaRPr lang="en-IN" dirty="0"/>
          </a:p>
          <a:p>
            <a:r>
              <a:rPr lang="en-IN" dirty="0"/>
              <a:t>The capitalist system characterised by division of labour is one where workers stop being independent producers of goods. </a:t>
            </a:r>
            <a:endParaRPr lang="en-IN" dirty="0" smtClean="0"/>
          </a:p>
          <a:p>
            <a:r>
              <a:rPr lang="en-IN" dirty="0" smtClean="0"/>
              <a:t>They </a:t>
            </a:r>
            <a:r>
              <a:rPr lang="en-IN" dirty="0"/>
              <a:t>become suppliers of labour-power, which is needed for production. </a:t>
            </a:r>
            <a:endParaRPr lang="en-IN" dirty="0" smtClean="0"/>
          </a:p>
          <a:p>
            <a:r>
              <a:rPr lang="en-IN" dirty="0" smtClean="0"/>
              <a:t>The </a:t>
            </a:r>
            <a:r>
              <a:rPr lang="en-IN" dirty="0"/>
              <a:t>worker’s individual personality needs and desires mean nothing to the capitalist. </a:t>
            </a:r>
            <a:endParaRPr lang="en-IN" dirty="0" smtClean="0"/>
          </a:p>
          <a:p>
            <a:r>
              <a:rPr lang="en-IN" dirty="0" smtClean="0"/>
              <a:t>It </a:t>
            </a:r>
            <a:r>
              <a:rPr lang="en-IN" dirty="0"/>
              <a:t>is only the worker’s labour-power which is sold to the capitalist in exchange for wages that concerns the capitalist. </a:t>
            </a:r>
            <a:endParaRPr lang="en-IN" dirty="0" smtClean="0"/>
          </a:p>
          <a:p>
            <a:r>
              <a:rPr lang="en-IN" dirty="0" smtClean="0"/>
              <a:t>The </a:t>
            </a:r>
            <a:r>
              <a:rPr lang="en-IN" dirty="0"/>
              <a:t>working class is thus stripped of its humanness and labour-power becomes a mere commodity purchased by the capitalist, in Marx’s view. </a:t>
            </a:r>
          </a:p>
          <a:p>
            <a:endParaRPr lang="en-IN" dirty="0"/>
          </a:p>
        </p:txBody>
      </p:sp>
    </p:spTree>
    <p:extLst>
      <p:ext uri="{BB962C8B-B14F-4D97-AF65-F5344CB8AC3E}">
        <p14:creationId xmlns:p14="http://schemas.microsoft.com/office/powerpoint/2010/main" val="40648595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8640"/>
            <a:ext cx="8933688" cy="6552728"/>
          </a:xfrm>
        </p:spPr>
        <p:txBody>
          <a:bodyPr>
            <a:normAutofit lnSpcReduction="10000"/>
          </a:bodyPr>
          <a:lstStyle/>
          <a:p>
            <a:r>
              <a:rPr lang="en-IN" b="1" u="sng" dirty="0"/>
              <a:t>MARX’S REMEDY - REVOLUTION AND CHANGE</a:t>
            </a:r>
            <a:endParaRPr lang="en-IN" dirty="0"/>
          </a:p>
          <a:p>
            <a:r>
              <a:rPr lang="en-IN" dirty="0"/>
              <a:t>For Marx it is the abolition of private property, and the establishment of a classless society is the way out.</a:t>
            </a:r>
          </a:p>
          <a:p>
            <a:r>
              <a:rPr lang="en-IN" dirty="0"/>
              <a:t>Marx holds that social division of labour has to exist in order that the material conditions of human life may be met. </a:t>
            </a:r>
            <a:endParaRPr lang="en-IN" dirty="0" smtClean="0"/>
          </a:p>
          <a:p>
            <a:r>
              <a:rPr lang="en-IN" dirty="0" smtClean="0"/>
              <a:t>But </a:t>
            </a:r>
            <a:r>
              <a:rPr lang="en-IN" dirty="0"/>
              <a:t>it is division of labour in production that has to be reorganised. It is only when private property is abolished through the revolution of the proletariat that the workers can gain freedom from the alienative division of labour that has been thrust upon them</a:t>
            </a:r>
            <a:r>
              <a:rPr lang="en-IN" dirty="0" smtClean="0"/>
              <a:t>.</a:t>
            </a:r>
            <a:endParaRPr lang="en-IN" dirty="0"/>
          </a:p>
        </p:txBody>
      </p:sp>
    </p:spTree>
    <p:extLst>
      <p:ext uri="{BB962C8B-B14F-4D97-AF65-F5344CB8AC3E}">
        <p14:creationId xmlns:p14="http://schemas.microsoft.com/office/powerpoint/2010/main" val="3500545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60648"/>
            <a:ext cx="9144000" cy="6408712"/>
          </a:xfrm>
        </p:spPr>
        <p:txBody>
          <a:bodyPr>
            <a:normAutofit fontScale="92500" lnSpcReduction="10000"/>
          </a:bodyPr>
          <a:lstStyle/>
          <a:p>
            <a:r>
              <a:rPr lang="en-IN" dirty="0" smtClean="0"/>
              <a:t> </a:t>
            </a:r>
            <a:r>
              <a:rPr lang="en-IN" dirty="0"/>
              <a:t>The establishment of a communist society according to Marx will enable workers to own and control the means of production. </a:t>
            </a:r>
            <a:endParaRPr lang="en-IN" dirty="0" smtClean="0"/>
          </a:p>
          <a:p>
            <a:r>
              <a:rPr lang="en-IN" dirty="0" smtClean="0"/>
              <a:t>The </a:t>
            </a:r>
            <a:r>
              <a:rPr lang="en-IN" dirty="0"/>
              <a:t>reorganised production process will enable each individual to realise his/her potential and exercise creativity.</a:t>
            </a:r>
          </a:p>
          <a:p>
            <a:r>
              <a:rPr lang="en-IN" dirty="0"/>
              <a:t>In the above discussion, we saw how Marx distinguished between social division of labour and division of labour in manufacture. Social division of labour is essential for the basis of material life in all societies. </a:t>
            </a:r>
            <a:endParaRPr lang="en-IN" dirty="0" smtClean="0"/>
          </a:p>
          <a:p>
            <a:r>
              <a:rPr lang="en-IN" dirty="0" smtClean="0"/>
              <a:t>Division </a:t>
            </a:r>
            <a:r>
              <a:rPr lang="en-IN" dirty="0"/>
              <a:t>of labour in manufacture, however, comes into existence with the development of industrialisation and capitalism.</a:t>
            </a:r>
          </a:p>
          <a:p>
            <a:endParaRPr lang="en-IN" dirty="0"/>
          </a:p>
          <a:p>
            <a:endParaRPr lang="en-IN" dirty="0"/>
          </a:p>
        </p:txBody>
      </p:sp>
    </p:spTree>
    <p:extLst>
      <p:ext uri="{BB962C8B-B14F-4D97-AF65-F5344CB8AC3E}">
        <p14:creationId xmlns:p14="http://schemas.microsoft.com/office/powerpoint/2010/main" val="42153412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16632"/>
            <a:ext cx="8826184" cy="6480720"/>
          </a:xfrm>
        </p:spPr>
        <p:txBody>
          <a:bodyPr/>
          <a:lstStyle/>
          <a:p>
            <a:r>
              <a:rPr lang="en-IN" dirty="0" smtClean="0"/>
              <a:t> </a:t>
            </a:r>
            <a:r>
              <a:rPr lang="en-IN" b="1" dirty="0"/>
              <a:t>CONCLUSION: </a:t>
            </a:r>
            <a:endParaRPr lang="en-IN" dirty="0"/>
          </a:p>
          <a:p>
            <a:r>
              <a:rPr lang="en-IN" dirty="0"/>
              <a:t>Both, Durkheim and Marx make a very clear distinction between division of labour in simple societies and complex industrial societies. Division of labour is an inevitable and necessary aspect of the socio-economic life of any society. But they are more concerned and interested in the division of labour that takes place in industrial societies.</a:t>
            </a:r>
          </a:p>
          <a:p>
            <a:r>
              <a:rPr lang="en-IN" dirty="0"/>
              <a:t>Durkheim explains division of labour in industrial societies as a consequence of increased material and moral </a:t>
            </a:r>
            <a:r>
              <a:rPr lang="en-IN" dirty="0" smtClean="0"/>
              <a:t>density</a:t>
            </a:r>
            <a:r>
              <a:rPr lang="en-IN" dirty="0"/>
              <a:t> </a:t>
            </a:r>
            <a:r>
              <a:rPr lang="en-IN" dirty="0" smtClean="0"/>
              <a:t>BUT</a:t>
            </a:r>
            <a:endParaRPr lang="en-IN" dirty="0"/>
          </a:p>
        </p:txBody>
      </p:sp>
    </p:spTree>
    <p:extLst>
      <p:ext uri="{BB962C8B-B14F-4D97-AF65-F5344CB8AC3E}">
        <p14:creationId xmlns:p14="http://schemas.microsoft.com/office/powerpoint/2010/main" val="361805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332656"/>
            <a:ext cx="8754176" cy="6264696"/>
          </a:xfrm>
        </p:spPr>
        <p:txBody>
          <a:bodyPr/>
          <a:lstStyle/>
          <a:p>
            <a:r>
              <a:rPr lang="en-IN" dirty="0"/>
              <a:t>Marx too considers division of labour in manufacture a feature of industrial society. But unlike Durkheim, he does not see it as a means of cooperation and coexistence. Rather, he views it as a process forced upon workers in order that the capitalist might extract profit. He sees it as a process closely linked with the existence of private property. The means of production are concentrated in the hands of the capitalist</a:t>
            </a:r>
            <a:r>
              <a:rPr lang="en-IN" dirty="0" smtClean="0"/>
              <a:t>.</a:t>
            </a:r>
          </a:p>
          <a:p>
            <a:pPr marL="82296" indent="0">
              <a:buNone/>
            </a:pPr>
            <a:endParaRPr lang="en-IN" dirty="0"/>
          </a:p>
        </p:txBody>
      </p:sp>
    </p:spTree>
    <p:extLst>
      <p:ext uri="{BB962C8B-B14F-4D97-AF65-F5344CB8AC3E}">
        <p14:creationId xmlns:p14="http://schemas.microsoft.com/office/powerpoint/2010/main" val="3493878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116632"/>
            <a:ext cx="7962088" cy="6624736"/>
          </a:xfrm>
        </p:spPr>
        <p:txBody>
          <a:bodyPr>
            <a:normAutofit fontScale="92500" lnSpcReduction="10000"/>
          </a:bodyPr>
          <a:lstStyle/>
          <a:p>
            <a:r>
              <a:rPr lang="en-IN" dirty="0" smtClean="0"/>
              <a:t> </a:t>
            </a:r>
            <a:r>
              <a:rPr lang="en-IN" sz="2400" dirty="0"/>
              <a:t>A precocious student, Durkheim entered the </a:t>
            </a:r>
            <a:r>
              <a:rPr lang="en-IN" sz="2400" i="1" u="sng" dirty="0" err="1">
                <a:hlinkClick r:id="rId2" tooltip="École normale supérieure (Paris)"/>
              </a:rPr>
              <a:t>École</a:t>
            </a:r>
            <a:r>
              <a:rPr lang="en-IN" sz="2400" i="1" u="sng" dirty="0">
                <a:hlinkClick r:id="rId2" tooltip="École normale supérieure (Paris)"/>
              </a:rPr>
              <a:t> </a:t>
            </a:r>
            <a:r>
              <a:rPr lang="en-IN" sz="2400" i="1" u="sng" dirty="0" err="1">
                <a:hlinkClick r:id="rId2" tooltip="École normale supérieure (Paris)"/>
              </a:rPr>
              <a:t>Normale</a:t>
            </a:r>
            <a:r>
              <a:rPr lang="en-IN" sz="2400" i="1" u="sng" dirty="0">
                <a:hlinkClick r:id="rId2" tooltip="École normale supérieure (Paris)"/>
              </a:rPr>
              <a:t> </a:t>
            </a:r>
            <a:r>
              <a:rPr lang="en-IN" sz="2400" i="1" u="sng" dirty="0" err="1">
                <a:hlinkClick r:id="rId2" tooltip="École normale supérieure (Paris)"/>
              </a:rPr>
              <a:t>Supérieure</a:t>
            </a:r>
            <a:r>
              <a:rPr lang="en-IN" sz="2400" dirty="0"/>
              <a:t> (ENS) in 1879, at his third attempt. </a:t>
            </a:r>
            <a:endParaRPr lang="en-IN" sz="2400" dirty="0" smtClean="0"/>
          </a:p>
          <a:p>
            <a:r>
              <a:rPr lang="en-IN" sz="2400" dirty="0"/>
              <a:t> At the same time, he read </a:t>
            </a:r>
            <a:r>
              <a:rPr lang="en-IN" sz="2400" u="sng" dirty="0" err="1">
                <a:hlinkClick r:id="rId3" tooltip="Auguste Comte"/>
              </a:rPr>
              <a:t>Auguste</a:t>
            </a:r>
            <a:r>
              <a:rPr lang="en-IN" sz="2400" u="sng" dirty="0">
                <a:hlinkClick r:id="rId3" tooltip="Auguste Comte"/>
              </a:rPr>
              <a:t> Comte</a:t>
            </a:r>
            <a:r>
              <a:rPr lang="en-IN" sz="2400" dirty="0"/>
              <a:t> and </a:t>
            </a:r>
            <a:r>
              <a:rPr lang="en-IN" sz="2400" u="sng" dirty="0">
                <a:hlinkClick r:id="rId4" tooltip="Herbert Spencer"/>
              </a:rPr>
              <a:t>Herbert Spencer</a:t>
            </a:r>
            <a:r>
              <a:rPr lang="en-IN" sz="2400" dirty="0"/>
              <a:t>, whereby Durkheim became interested in a scientific approach to society very early on in his career</a:t>
            </a:r>
            <a:r>
              <a:rPr lang="en-IN" dirty="0"/>
              <a:t>. </a:t>
            </a:r>
            <a:endParaRPr lang="en-IN" dirty="0" smtClean="0"/>
          </a:p>
          <a:p>
            <a:r>
              <a:rPr lang="en-IN" dirty="0"/>
              <a:t> </a:t>
            </a:r>
            <a:r>
              <a:rPr lang="en-IN" sz="2400" dirty="0"/>
              <a:t>From 1882 to 1887 he taught philosophy at several provincial schools.</a:t>
            </a:r>
            <a:r>
              <a:rPr lang="en-IN" sz="2400" baseline="30000" dirty="0"/>
              <a:t> </a:t>
            </a:r>
            <a:r>
              <a:rPr lang="en-IN" sz="2400" dirty="0"/>
              <a:t>In 1885 he decided to leave for Germany, where for two years he studied sociology at the universities of </a:t>
            </a:r>
            <a:r>
              <a:rPr lang="en-IN" sz="2400" u="sng" dirty="0">
                <a:hlinkClick r:id="rId5" tooltip="University of Marburg"/>
              </a:rPr>
              <a:t>Marburg</a:t>
            </a:r>
            <a:r>
              <a:rPr lang="en-IN" sz="2400" dirty="0"/>
              <a:t>, </a:t>
            </a:r>
            <a:r>
              <a:rPr lang="en-IN" sz="2400" u="sng" dirty="0">
                <a:hlinkClick r:id="rId6" tooltip="Humboldt University of Berlin"/>
              </a:rPr>
              <a:t>Berlin</a:t>
            </a:r>
            <a:r>
              <a:rPr lang="en-IN" sz="2400" dirty="0"/>
              <a:t> and </a:t>
            </a:r>
            <a:r>
              <a:rPr lang="en-IN" sz="2400" u="sng" dirty="0">
                <a:hlinkClick r:id="rId7" tooltip="Leipzig University"/>
              </a:rPr>
              <a:t>Leipzig</a:t>
            </a:r>
            <a:r>
              <a:rPr lang="en-IN" sz="2400" dirty="0"/>
              <a:t>. </a:t>
            </a:r>
          </a:p>
          <a:p>
            <a:r>
              <a:rPr lang="en-IN" dirty="0" smtClean="0"/>
              <a:t> </a:t>
            </a:r>
            <a:r>
              <a:rPr lang="en-IN" sz="2400" dirty="0"/>
              <a:t>By 1886, as part of his doctoral </a:t>
            </a:r>
            <a:r>
              <a:rPr lang="en-IN" sz="2400" u="sng" dirty="0">
                <a:hlinkClick r:id="rId8" tooltip="Dissertation"/>
              </a:rPr>
              <a:t>dissertation</a:t>
            </a:r>
            <a:r>
              <a:rPr lang="en-IN" sz="2400" dirty="0"/>
              <a:t>, he had completed the draft of his </a:t>
            </a:r>
            <a:r>
              <a:rPr lang="en-IN" sz="2400" i="1" dirty="0"/>
              <a:t>The Division of Labour in Society</a:t>
            </a:r>
            <a:r>
              <a:rPr lang="en-IN" sz="2400" dirty="0"/>
              <a:t>, and was working towards establishing the new science of </a:t>
            </a:r>
            <a:r>
              <a:rPr lang="en-IN" sz="2400" dirty="0" smtClean="0"/>
              <a:t>sociology.</a:t>
            </a:r>
          </a:p>
          <a:p>
            <a:r>
              <a:rPr lang="en-IN" sz="2400" dirty="0"/>
              <a:t> In 1895, he published </a:t>
            </a:r>
            <a:r>
              <a:rPr lang="en-IN" sz="2400" b="1" i="1" u="sng" dirty="0">
                <a:hlinkClick r:id="rId9" tooltip="The Rules of Sociological Method"/>
              </a:rPr>
              <a:t>The Rules of Sociological Method</a:t>
            </a:r>
            <a:r>
              <a:rPr lang="en-IN" sz="2400" b="1" dirty="0"/>
              <a:t>,</a:t>
            </a:r>
            <a:r>
              <a:rPr lang="en-IN" sz="2400" b="1" baseline="30000" dirty="0"/>
              <a:t> </a:t>
            </a:r>
            <a:r>
              <a:rPr lang="en-IN" sz="2400" dirty="0"/>
              <a:t>a </a:t>
            </a:r>
            <a:r>
              <a:rPr lang="en-IN" sz="2400" u="sng" dirty="0">
                <a:hlinkClick r:id="rId10" tooltip="Manifesto"/>
              </a:rPr>
              <a:t>manifesto</a:t>
            </a:r>
            <a:r>
              <a:rPr lang="en-IN" sz="2400" dirty="0"/>
              <a:t> stating what sociology is and how it ought to be done, and founded the first European department of sociology at the </a:t>
            </a:r>
            <a:r>
              <a:rPr lang="en-IN" sz="2400" u="sng" dirty="0">
                <a:hlinkClick r:id="rId11" tooltip="University of Bordeaux"/>
              </a:rPr>
              <a:t>University of Bordeaux</a:t>
            </a:r>
            <a:r>
              <a:rPr lang="en-IN" sz="2400" dirty="0"/>
              <a:t>. </a:t>
            </a:r>
            <a:endParaRPr lang="en-IN" sz="2400" dirty="0" smtClean="0"/>
          </a:p>
          <a:p>
            <a:r>
              <a:rPr lang="en-IN" sz="2400" dirty="0" smtClean="0"/>
              <a:t>In </a:t>
            </a:r>
            <a:r>
              <a:rPr lang="en-IN" sz="2400" dirty="0"/>
              <a:t>1898, he founded </a:t>
            </a:r>
            <a:r>
              <a:rPr lang="en-IN" sz="2400" b="1" i="1" u="sng" dirty="0" err="1">
                <a:hlinkClick r:id="rId12" tooltip="L'Année Sociologique"/>
              </a:rPr>
              <a:t>L'Année</a:t>
            </a:r>
            <a:r>
              <a:rPr lang="en-IN" sz="2400" b="1" i="1" u="sng" dirty="0">
                <a:hlinkClick r:id="rId12" tooltip="L'Année Sociologique"/>
              </a:rPr>
              <a:t> </a:t>
            </a:r>
            <a:r>
              <a:rPr lang="en-IN" sz="2400" b="1" i="1" u="sng" dirty="0" err="1">
                <a:hlinkClick r:id="rId12" tooltip="L'Année Sociologique"/>
              </a:rPr>
              <a:t>Sociologique</a:t>
            </a:r>
            <a:r>
              <a:rPr lang="en-IN" sz="2400" b="1" dirty="0"/>
              <a:t>,</a:t>
            </a:r>
            <a:r>
              <a:rPr lang="en-IN" sz="2400" dirty="0"/>
              <a:t> the first French social science journal</a:t>
            </a:r>
          </a:p>
        </p:txBody>
      </p:sp>
    </p:spTree>
    <p:extLst>
      <p:ext uri="{BB962C8B-B14F-4D97-AF65-F5344CB8AC3E}">
        <p14:creationId xmlns:p14="http://schemas.microsoft.com/office/powerpoint/2010/main" val="416447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6632"/>
            <a:ext cx="8754176" cy="6552728"/>
          </a:xfrm>
        </p:spPr>
        <p:txBody>
          <a:bodyPr/>
          <a:lstStyle/>
          <a:p>
            <a:r>
              <a:rPr lang="en-IN" dirty="0"/>
              <a:t>Durkheim says the causes of division of labour lie in the fact that individuals need to cooperate and do a variety of tasks in order that industrial society may survive. </a:t>
            </a:r>
            <a:endParaRPr lang="en-IN" dirty="0" smtClean="0"/>
          </a:p>
          <a:p>
            <a:r>
              <a:rPr lang="en-IN" dirty="0"/>
              <a:t> </a:t>
            </a:r>
            <a:r>
              <a:rPr lang="en-IN" dirty="0"/>
              <a:t>According to Marx, division of labour is imposed on workers so that the capitalists may benefit</a:t>
            </a:r>
            <a:r>
              <a:rPr lang="en-IN" dirty="0" smtClean="0"/>
              <a:t>.</a:t>
            </a:r>
          </a:p>
          <a:p>
            <a:r>
              <a:rPr lang="en-IN"/>
              <a:t> </a:t>
            </a:r>
            <a:r>
              <a:rPr lang="en-IN"/>
              <a:t>Durkheim stresses cooperation, whilst Marx stresses exploitation and conflict.</a:t>
            </a:r>
            <a:endParaRPr lang="en-IN" dirty="0"/>
          </a:p>
        </p:txBody>
      </p:sp>
    </p:spTree>
    <p:extLst>
      <p:ext uri="{BB962C8B-B14F-4D97-AF65-F5344CB8AC3E}">
        <p14:creationId xmlns:p14="http://schemas.microsoft.com/office/powerpoint/2010/main" val="3873718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260648"/>
            <a:ext cx="7962088" cy="6336704"/>
          </a:xfrm>
        </p:spPr>
        <p:txBody>
          <a:bodyPr/>
          <a:lstStyle/>
          <a:p>
            <a:r>
              <a:rPr lang="en-IN" dirty="0" smtClean="0"/>
              <a:t> </a:t>
            </a:r>
            <a:r>
              <a:rPr lang="en-IN" b="1" u="sng" dirty="0"/>
              <a:t>MAJOR WORK</a:t>
            </a:r>
            <a:endParaRPr lang="en-IN" dirty="0"/>
          </a:p>
          <a:p>
            <a:pPr lvl="0"/>
            <a:r>
              <a:rPr lang="en-IN" i="1" dirty="0"/>
              <a:t>The Division of Labour in Society</a:t>
            </a:r>
            <a:r>
              <a:rPr lang="en-IN" dirty="0"/>
              <a:t> (1893),</a:t>
            </a:r>
          </a:p>
          <a:p>
            <a:pPr lvl="0"/>
            <a:r>
              <a:rPr lang="en-IN" i="1" dirty="0"/>
              <a:t>Rules of the Sociological Method</a:t>
            </a:r>
            <a:r>
              <a:rPr lang="en-IN" dirty="0"/>
              <a:t> (1895), </a:t>
            </a:r>
          </a:p>
          <a:p>
            <a:pPr lvl="0"/>
            <a:r>
              <a:rPr lang="en-IN" i="1" dirty="0"/>
              <a:t>On the Normality of Crime</a:t>
            </a:r>
            <a:r>
              <a:rPr lang="en-IN" dirty="0"/>
              <a:t> (1895),</a:t>
            </a:r>
          </a:p>
          <a:p>
            <a:pPr lvl="0"/>
            <a:r>
              <a:rPr lang="en-IN" dirty="0"/>
              <a:t> </a:t>
            </a:r>
            <a:r>
              <a:rPr lang="en-IN" i="1" dirty="0"/>
              <a:t>Suicide</a:t>
            </a:r>
            <a:r>
              <a:rPr lang="en-IN" dirty="0"/>
              <a:t> (1897), </a:t>
            </a:r>
          </a:p>
          <a:p>
            <a:pPr lvl="0"/>
            <a:r>
              <a:rPr lang="en-IN" i="1" dirty="0"/>
              <a:t>Sociology and Its Scientific Domain</a:t>
            </a:r>
            <a:r>
              <a:rPr lang="en-IN" dirty="0"/>
              <a:t> (1900) and </a:t>
            </a:r>
          </a:p>
          <a:p>
            <a:pPr lvl="0"/>
            <a:r>
              <a:rPr lang="en-IN" i="1" dirty="0"/>
              <a:t>The Elementary Forms of Religious Life</a:t>
            </a:r>
            <a:r>
              <a:rPr lang="en-IN" dirty="0"/>
              <a:t> (1912).</a:t>
            </a:r>
          </a:p>
          <a:p>
            <a:pPr lvl="0"/>
            <a:r>
              <a:rPr lang="en-IN" dirty="0"/>
              <a:t> </a:t>
            </a:r>
            <a:r>
              <a:rPr lang="en-IN" i="1" dirty="0"/>
              <a:t>Education and Sociology</a:t>
            </a:r>
            <a:r>
              <a:rPr lang="en-IN" dirty="0"/>
              <a:t> (1922), </a:t>
            </a:r>
          </a:p>
          <a:p>
            <a:pPr lvl="0"/>
            <a:r>
              <a:rPr lang="en-IN" i="1" dirty="0"/>
              <a:t>Sociology and Philosophy</a:t>
            </a:r>
            <a:r>
              <a:rPr lang="en-IN" dirty="0"/>
              <a:t> (1924) and </a:t>
            </a:r>
          </a:p>
          <a:p>
            <a:pPr lvl="0"/>
            <a:r>
              <a:rPr lang="en-IN" i="1" dirty="0"/>
              <a:t>Pragmatism and Sociology</a:t>
            </a:r>
            <a:r>
              <a:rPr lang="en-IN" dirty="0"/>
              <a:t> (1955).</a:t>
            </a:r>
          </a:p>
          <a:p>
            <a:endParaRPr lang="en-IN" dirty="0"/>
          </a:p>
        </p:txBody>
      </p:sp>
    </p:spTree>
    <p:extLst>
      <p:ext uri="{BB962C8B-B14F-4D97-AF65-F5344CB8AC3E}">
        <p14:creationId xmlns:p14="http://schemas.microsoft.com/office/powerpoint/2010/main" val="2098741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16632"/>
            <a:ext cx="7498080" cy="6131768"/>
          </a:xfrm>
        </p:spPr>
        <p:txBody>
          <a:bodyPr>
            <a:normAutofit/>
          </a:bodyPr>
          <a:lstStyle/>
          <a:p>
            <a:pPr marL="82296" indent="0">
              <a:buNone/>
            </a:pPr>
            <a:r>
              <a:rPr lang="en-IN" b="1" u="sng" dirty="0"/>
              <a:t>DEATH  </a:t>
            </a:r>
            <a:endParaRPr lang="en-IN" dirty="0"/>
          </a:p>
          <a:p>
            <a:r>
              <a:rPr lang="en-IN" dirty="0"/>
              <a:t>The outbreak of </a:t>
            </a:r>
            <a:r>
              <a:rPr lang="en-IN" u="sng" dirty="0">
                <a:hlinkClick r:id="rId2" tooltip="World War I"/>
              </a:rPr>
              <a:t>World War-I</a:t>
            </a:r>
            <a:r>
              <a:rPr lang="en-IN" dirty="0"/>
              <a:t> was to have a tragic effect on Durkheim's life. Durkheim own son, André, died on the war front in December 1915—a loss from which Durkheim never recovered.</a:t>
            </a:r>
            <a:r>
              <a:rPr lang="en-IN" baseline="30000" dirty="0"/>
              <a:t> </a:t>
            </a:r>
            <a:r>
              <a:rPr lang="en-IN" dirty="0"/>
              <a:t> Emotionally devastated, Durkheim collapsed of a </a:t>
            </a:r>
            <a:r>
              <a:rPr lang="en-IN" u="sng" dirty="0">
                <a:hlinkClick r:id="rId3" tooltip="Stroke"/>
              </a:rPr>
              <a:t>stroke</a:t>
            </a:r>
            <a:r>
              <a:rPr lang="en-IN" dirty="0"/>
              <a:t> in Paris on 15 November, two years later in 1917. He was buried at the </a:t>
            </a:r>
            <a:r>
              <a:rPr lang="en-IN" u="sng" dirty="0">
                <a:hlinkClick r:id="rId4" tooltip="Montparnasse Cemetery"/>
              </a:rPr>
              <a:t>Montparnasse Cemetery</a:t>
            </a:r>
            <a:r>
              <a:rPr lang="en-IN" dirty="0"/>
              <a:t> in Paris.</a:t>
            </a:r>
          </a:p>
          <a:p>
            <a:endParaRPr lang="en-IN" dirty="0"/>
          </a:p>
        </p:txBody>
      </p:sp>
    </p:spTree>
    <p:extLst>
      <p:ext uri="{BB962C8B-B14F-4D97-AF65-F5344CB8AC3E}">
        <p14:creationId xmlns:p14="http://schemas.microsoft.com/office/powerpoint/2010/main" val="2130261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188640"/>
            <a:ext cx="7818072" cy="6408712"/>
          </a:xfrm>
        </p:spPr>
        <p:txBody>
          <a:bodyPr/>
          <a:lstStyle/>
          <a:p>
            <a:pPr marL="82296" indent="0">
              <a:buNone/>
            </a:pPr>
            <a:r>
              <a:rPr lang="en-IN" dirty="0" smtClean="0"/>
              <a:t>Durkheim sociological method</a:t>
            </a:r>
          </a:p>
          <a:p>
            <a:r>
              <a:rPr lang="en-IN" dirty="0"/>
              <a:t> </a:t>
            </a:r>
            <a:r>
              <a:rPr lang="en-IN" dirty="0" smtClean="0"/>
              <a:t>social fact </a:t>
            </a:r>
          </a:p>
          <a:p>
            <a:r>
              <a:rPr lang="en-IN" dirty="0"/>
              <a:t> C</a:t>
            </a:r>
            <a:r>
              <a:rPr lang="en-IN" dirty="0" smtClean="0"/>
              <a:t>omparative method</a:t>
            </a:r>
          </a:p>
          <a:p>
            <a:pPr marL="82296" indent="0">
              <a:buNone/>
            </a:pPr>
            <a:endParaRPr lang="en-IN" dirty="0" smtClean="0"/>
          </a:p>
          <a:p>
            <a:pPr marL="82296" indent="0">
              <a:buNone/>
            </a:pPr>
            <a:endParaRPr lang="en-IN" dirty="0"/>
          </a:p>
        </p:txBody>
      </p:sp>
      <p:cxnSp>
        <p:nvCxnSpPr>
          <p:cNvPr id="4" name="Straight Connector 3"/>
          <p:cNvCxnSpPr/>
          <p:nvPr/>
        </p:nvCxnSpPr>
        <p:spPr>
          <a:xfrm flipH="1">
            <a:off x="2483768" y="2060848"/>
            <a:ext cx="936104" cy="136815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419872" y="2060848"/>
            <a:ext cx="1512168" cy="1368152"/>
          </a:xfrm>
          <a:prstGeom prst="line">
            <a:avLst/>
          </a:prstGeom>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569368" y="3408040"/>
            <a:ext cx="185050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Division  of  labour </a:t>
            </a:r>
            <a:endParaRPr lang="en-IN" dirty="0"/>
          </a:p>
        </p:txBody>
      </p:sp>
      <p:sp>
        <p:nvSpPr>
          <p:cNvPr id="9" name="Rectangle 8"/>
          <p:cNvSpPr/>
          <p:nvPr/>
        </p:nvSpPr>
        <p:spPr>
          <a:xfrm>
            <a:off x="4716016" y="3442676"/>
            <a:ext cx="2088232" cy="879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Law and punishment </a:t>
            </a:r>
            <a:endParaRPr lang="en-IN" dirty="0"/>
          </a:p>
        </p:txBody>
      </p:sp>
    </p:spTree>
    <p:extLst>
      <p:ext uri="{BB962C8B-B14F-4D97-AF65-F5344CB8AC3E}">
        <p14:creationId xmlns:p14="http://schemas.microsoft.com/office/powerpoint/2010/main" val="3405336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260648"/>
            <a:ext cx="8100392" cy="6408712"/>
          </a:xfrm>
        </p:spPr>
        <p:txBody>
          <a:bodyPr/>
          <a:lstStyle/>
          <a:p>
            <a:pPr marL="82296" indent="0">
              <a:buNone/>
            </a:pPr>
            <a:r>
              <a:rPr lang="en-IN" dirty="0"/>
              <a:t>Durkheim major concern as a Sociologist </a:t>
            </a:r>
          </a:p>
          <a:p>
            <a:pPr lvl="0"/>
            <a:r>
              <a:rPr lang="en-IN" b="1" i="1" dirty="0"/>
              <a:t>What holds society together? </a:t>
            </a:r>
            <a:endParaRPr lang="en-IN" dirty="0"/>
          </a:p>
          <a:p>
            <a:pPr lvl="0"/>
            <a:r>
              <a:rPr lang="en-IN" b="1" i="1" dirty="0"/>
              <a:t>What keeps it in an integrated whole? </a:t>
            </a:r>
            <a:endParaRPr lang="en-IN" dirty="0"/>
          </a:p>
          <a:p>
            <a:pPr marL="82296" indent="0">
              <a:buNone/>
            </a:pPr>
            <a:r>
              <a:rPr lang="en-IN" b="1" dirty="0" err="1"/>
              <a:t>Auguste</a:t>
            </a:r>
            <a:r>
              <a:rPr lang="en-IN" b="1" dirty="0"/>
              <a:t> Comte</a:t>
            </a:r>
            <a:r>
              <a:rPr lang="en-IN" dirty="0"/>
              <a:t> suggests that it is social and moral consensus that holds society together. Common ideas, values, norms and mores bind individuals and society together. </a:t>
            </a:r>
            <a:endParaRPr lang="en-IN" dirty="0" smtClean="0"/>
          </a:p>
          <a:p>
            <a:pPr marL="82296" indent="0">
              <a:buNone/>
            </a:pPr>
            <a:r>
              <a:rPr lang="en-IN" b="1" dirty="0"/>
              <a:t>Herbert Spencer</a:t>
            </a:r>
            <a:r>
              <a:rPr lang="en-IN" dirty="0"/>
              <a:t> puts across a different view. According to Spencer, it is an interplay of individual interests that holds society together. It serves the selfish interests of individuals to strive for integration. Thus social life is possible. </a:t>
            </a:r>
          </a:p>
          <a:p>
            <a:pPr marL="82296" indent="0">
              <a:buNone/>
            </a:pPr>
            <a:endParaRPr lang="en-IN" dirty="0"/>
          </a:p>
          <a:p>
            <a:pPr marL="82296" indent="0">
              <a:buNone/>
            </a:pPr>
            <a:endParaRPr lang="en-IN" dirty="0"/>
          </a:p>
        </p:txBody>
      </p:sp>
    </p:spTree>
    <p:extLst>
      <p:ext uri="{BB962C8B-B14F-4D97-AF65-F5344CB8AC3E}">
        <p14:creationId xmlns:p14="http://schemas.microsoft.com/office/powerpoint/2010/main" val="807744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260648"/>
            <a:ext cx="7920880" cy="6336704"/>
          </a:xfrm>
        </p:spPr>
        <p:txBody>
          <a:bodyPr>
            <a:normAutofit fontScale="92500" lnSpcReduction="10000"/>
          </a:bodyPr>
          <a:lstStyle/>
          <a:p>
            <a:r>
              <a:rPr lang="en-IN" dirty="0" smtClean="0"/>
              <a:t> </a:t>
            </a:r>
            <a:r>
              <a:rPr lang="en-IN" dirty="0"/>
              <a:t>Durkheim was at variance with these views. If, as Comte suggests, it is moral consensus that holds society together, then would not modern industrial society crumble? After all, modern society is characterised by heterogeneity, mobility, and diversity in activities and values. It is a society where individualism is valued. Spencer’s suggestion that selfish interests hold society together was also found to be faulty by Durkheim. If indeed, individual interests hold sway, the resulting competition and antagonism would break the backbone of society. Each would struggle for his own profit even at the expense of the other. Conflict and tension would bring about social disintegration.</a:t>
            </a:r>
          </a:p>
        </p:txBody>
      </p:sp>
    </p:spTree>
    <p:extLst>
      <p:ext uri="{BB962C8B-B14F-4D97-AF65-F5344CB8AC3E}">
        <p14:creationId xmlns:p14="http://schemas.microsoft.com/office/powerpoint/2010/main" val="34316589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527</TotalTime>
  <Words>2650</Words>
  <Application>Microsoft Office PowerPoint</Application>
  <PresentationFormat>On-screen Show (4:3)</PresentationFormat>
  <Paragraphs>163</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Solstice</vt:lpstr>
      <vt:lpstr>Division of labour </vt:lpstr>
      <vt:lpstr>EMILE DURKHEIM (1858-1917)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CAUSES OF DIVISION OF LABOUR: </vt:lpstr>
      <vt:lpstr>PowerPoint Presentation</vt:lpstr>
      <vt:lpstr>PowerPoint Presentation</vt:lpstr>
      <vt:lpstr>ABNORMAL FORMS OF DIVISION OF LABOUR </vt:lpstr>
      <vt:lpstr>PowerPoint Presentation</vt:lpstr>
      <vt:lpstr>PowerPoint Presentation</vt:lpstr>
      <vt:lpstr>PowerPoint Presentation</vt:lpstr>
      <vt:lpstr>PowerPoint Presentation</vt:lpstr>
      <vt:lpstr>Inequality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Division of labour</dc:title>
  <dc:creator>Amit</dc:creator>
  <cp:lastModifiedBy>Amit</cp:lastModifiedBy>
  <cp:revision>18</cp:revision>
  <dcterms:created xsi:type="dcterms:W3CDTF">2020-08-12T11:42:20Z</dcterms:created>
  <dcterms:modified xsi:type="dcterms:W3CDTF">2020-08-18T10:53:27Z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370516</vt:lpwstr>
  </property>
  <property fmtid="{D5CDD505-2E9C-101B-9397-08002B2CF9AE}" name="NXPowerLiteSettings" pid="3">
    <vt:lpwstr>C7000400038000</vt:lpwstr>
  </property>
  <property fmtid="{D5CDD505-2E9C-101B-9397-08002B2CF9AE}" name="NXPowerLiteVersion" pid="4">
    <vt:lpwstr>S9.0.3</vt:lpwstr>
  </property>
</Properties>
</file>