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561" r:id="rId2"/>
    <p:sldId id="804" r:id="rId3"/>
    <p:sldId id="818" r:id="rId4"/>
    <p:sldId id="805" r:id="rId5"/>
    <p:sldId id="806" r:id="rId6"/>
    <p:sldId id="817" r:id="rId7"/>
    <p:sldId id="807" r:id="rId8"/>
    <p:sldId id="808" r:id="rId9"/>
    <p:sldId id="809" r:id="rId10"/>
    <p:sldId id="810" r:id="rId11"/>
  </p:sldIdLst>
  <p:sldSz cx="9144000" cy="6858000" type="screen4x3"/>
  <p:notesSz cx="6954838" cy="93091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un Upadhyay" initials="AU" lastIdx="0" clrIdx="0">
    <p:extLst>
      <p:ext uri="{19B8F6BF-5375-455C-9EA6-DF929625EA0E}">
        <p15:presenceInfo xmlns:p15="http://schemas.microsoft.com/office/powerpoint/2012/main" userId="S-1-5-21-2802026656-4112066831-944048584-15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41" autoAdjust="0"/>
    <p:restoredTop sz="88689" autoAdjust="0"/>
  </p:normalViewPr>
  <p:slideViewPr>
    <p:cSldViewPr>
      <p:cViewPr varScale="1">
        <p:scale>
          <a:sx n="56" d="100"/>
          <a:sy n="56" d="100"/>
        </p:scale>
        <p:origin x="1324" y="76"/>
      </p:cViewPr>
      <p:guideLst>
        <p:guide orient="horz" pos="2160"/>
        <p:guide pos="2880"/>
      </p:guideLst>
    </p:cSldViewPr>
  </p:slideViewPr>
  <p:outlineViewPr>
    <p:cViewPr>
      <p:scale>
        <a:sx n="33" d="100"/>
        <a:sy n="33" d="100"/>
      </p:scale>
      <p:origin x="0" y="-15522"/>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7072"/>
          </a:xfrm>
          <a:prstGeom prst="rect">
            <a:avLst/>
          </a:prstGeom>
        </p:spPr>
        <p:txBody>
          <a:bodyPr vert="horz" lIns="92930" tIns="46465" rIns="92930" bIns="46465" rtlCol="0"/>
          <a:lstStyle>
            <a:lvl1pPr algn="r">
              <a:defRPr sz="1200"/>
            </a:lvl1pPr>
          </a:lstStyle>
          <a:p>
            <a:fld id="{AC423344-B722-45F0-8230-FAAB0E51D3A0}" type="datetimeFigureOut">
              <a:rPr lang="en-US" smtClean="0"/>
              <a:t>12/6/2021</a:t>
            </a:fld>
            <a:endParaRPr lang="en-US"/>
          </a:p>
        </p:txBody>
      </p:sp>
      <p:sp>
        <p:nvSpPr>
          <p:cNvPr id="4" name="Footer Placeholder 3"/>
          <p:cNvSpPr>
            <a:spLocks noGrp="1"/>
          </p:cNvSpPr>
          <p:nvPr>
            <p:ph type="ftr" sz="quarter" idx="2"/>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30"/>
            <a:ext cx="3013763" cy="467071"/>
          </a:xfrm>
          <a:prstGeom prst="rect">
            <a:avLst/>
          </a:prstGeom>
        </p:spPr>
        <p:txBody>
          <a:bodyPr vert="horz" lIns="92930" tIns="46465" rIns="92930" bIns="46465" rtlCol="0" anchor="b"/>
          <a:lstStyle>
            <a:lvl1pPr algn="r">
              <a:defRPr sz="1200"/>
            </a:lvl1pPr>
          </a:lstStyle>
          <a:p>
            <a:fld id="{B88F56E2-1305-4D5F-916F-C299DA61CC89}" type="slidenum">
              <a:rPr lang="en-US" smtClean="0"/>
              <a:t>‹#›</a:t>
            </a:fld>
            <a:endParaRPr lang="en-US"/>
          </a:p>
        </p:txBody>
      </p:sp>
    </p:spTree>
    <p:extLst>
      <p:ext uri="{BB962C8B-B14F-4D97-AF65-F5344CB8AC3E}">
        <p14:creationId xmlns:p14="http://schemas.microsoft.com/office/powerpoint/2010/main" val="38498365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39466" y="0"/>
            <a:ext cx="3013763" cy="467072"/>
          </a:xfrm>
          <a:prstGeom prst="rect">
            <a:avLst/>
          </a:prstGeom>
        </p:spPr>
        <p:txBody>
          <a:bodyPr vert="horz" lIns="92930" tIns="46465" rIns="92930" bIns="46465" rtlCol="0"/>
          <a:lstStyle>
            <a:lvl1pPr algn="r">
              <a:defRPr sz="1200"/>
            </a:lvl1pPr>
          </a:lstStyle>
          <a:p>
            <a:fld id="{FDCCEC43-9FC4-49F5-87C2-C73DDDE3B0C1}" type="datetimeFigureOut">
              <a:rPr lang="en-US" smtClean="0"/>
              <a:t>12/6/2021</a:t>
            </a:fld>
            <a:endParaRPr lang="en-US"/>
          </a:p>
        </p:txBody>
      </p:sp>
      <p:sp>
        <p:nvSpPr>
          <p:cNvPr id="4" name="Slide Image Placeholder 3"/>
          <p:cNvSpPr>
            <a:spLocks noGrp="1" noRot="1" noChangeAspect="1"/>
          </p:cNvSpPr>
          <p:nvPr>
            <p:ph type="sldImg" idx="2"/>
          </p:nvPr>
        </p:nvSpPr>
        <p:spPr>
          <a:xfrm>
            <a:off x="1384300" y="1163638"/>
            <a:ext cx="4186238" cy="3141662"/>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695484" y="4480004"/>
            <a:ext cx="5563870" cy="3665458"/>
          </a:xfrm>
          <a:prstGeom prst="rect">
            <a:avLst/>
          </a:prstGeom>
        </p:spPr>
        <p:txBody>
          <a:bodyPr vert="horz" lIns="92930" tIns="46465" rIns="92930" bIns="464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1"/>
          </a:xfrm>
          <a:prstGeom prst="rect">
            <a:avLst/>
          </a:prstGeom>
        </p:spPr>
        <p:txBody>
          <a:bodyPr vert="horz" lIns="92930" tIns="46465" rIns="92930" bIns="46465" rtlCol="0" anchor="b"/>
          <a:lstStyle>
            <a:lvl1pPr algn="r">
              <a:defRPr sz="1200"/>
            </a:lvl1pPr>
          </a:lstStyle>
          <a:p>
            <a:fld id="{7C4CEF88-D3EF-4C4A-B661-B21952055606}" type="slidenum">
              <a:rPr lang="en-US" smtClean="0"/>
              <a:t>‹#›</a:t>
            </a:fld>
            <a:endParaRPr lang="en-US"/>
          </a:p>
        </p:txBody>
      </p:sp>
    </p:spTree>
    <p:extLst>
      <p:ext uri="{BB962C8B-B14F-4D97-AF65-F5344CB8AC3E}">
        <p14:creationId xmlns:p14="http://schemas.microsoft.com/office/powerpoint/2010/main" val="3580755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B98F745-75CA-4075-B3FF-913DB1CA4516}"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2433312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98F745-75CA-4075-B3FF-913DB1CA4516}"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1631985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98F745-75CA-4075-B3FF-913DB1CA4516}"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914864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98F745-75CA-4075-B3FF-913DB1CA4516}"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278990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98F745-75CA-4075-B3FF-913DB1CA4516}"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2900257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B98F745-75CA-4075-B3FF-913DB1CA4516}"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1637987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B98F745-75CA-4075-B3FF-913DB1CA4516}" type="datetimeFigureOut">
              <a:rPr lang="en-US" smtClean="0"/>
              <a:t>12/6/2021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337714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98F745-75CA-4075-B3FF-913DB1CA4516}" type="datetimeFigureOut">
              <a:rPr lang="en-US" smtClean="0"/>
              <a:t>12/6/2021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571120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98F745-75CA-4075-B3FF-913DB1CA4516}" type="datetimeFigureOut">
              <a:rPr lang="en-US" smtClean="0"/>
              <a:t>12/6/2021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868513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98F745-75CA-4075-B3FF-913DB1CA4516}"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2480643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98F745-75CA-4075-B3FF-913DB1CA4516}"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6D86D9-CDC9-4024-B03E-62F557F26920}" type="slidenum">
              <a:rPr lang="en-US" smtClean="0"/>
              <a:t>‹#›</a:t>
            </a:fld>
            <a:endParaRPr lang="en-US"/>
          </a:p>
        </p:txBody>
      </p:sp>
    </p:spTree>
    <p:extLst>
      <p:ext uri="{BB962C8B-B14F-4D97-AF65-F5344CB8AC3E}">
        <p14:creationId xmlns:p14="http://schemas.microsoft.com/office/powerpoint/2010/main" val="2503202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98F745-75CA-4075-B3FF-913DB1CA4516}" type="datetimeFigureOut">
              <a:rPr lang="en-US" smtClean="0"/>
              <a:t>12/6/2021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D86D9-CDC9-4024-B03E-62F557F26920}" type="slidenum">
              <a:rPr lang="en-US" smtClean="0"/>
              <a:t>‹#›</a:t>
            </a:fld>
            <a:endParaRPr lang="en-US"/>
          </a:p>
        </p:txBody>
      </p:sp>
    </p:spTree>
    <p:extLst>
      <p:ext uri="{BB962C8B-B14F-4D97-AF65-F5344CB8AC3E}">
        <p14:creationId xmlns:p14="http://schemas.microsoft.com/office/powerpoint/2010/main" val="233500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1447800"/>
            <a:ext cx="8610600" cy="4062651"/>
          </a:xfrm>
          <a:prstGeom prst="rect">
            <a:avLst/>
          </a:prstGeom>
          <a:noFill/>
        </p:spPr>
        <p:txBody>
          <a:bodyPr wrap="square" rtlCol="0">
            <a:spAutoFit/>
          </a:bodyPr>
          <a:lstStyle/>
          <a:p>
            <a:pPr algn="ctr"/>
            <a:endParaRPr lang="en-US" sz="2400" dirty="0">
              <a:solidFill>
                <a:srgbClr val="002060"/>
              </a:solidFill>
              <a:latin typeface="Times New Roman" panose="02020603050405020304" pitchFamily="18" charset="0"/>
              <a:cs typeface="Times New Roman" panose="02020603050405020304" pitchFamily="18" charset="0"/>
            </a:endParaRPr>
          </a:p>
          <a:p>
            <a:pPr algn="ctr"/>
            <a:r>
              <a:rPr lang="en-GB" sz="2400" dirty="0">
                <a:solidFill>
                  <a:srgbClr val="002060"/>
                </a:solidFill>
                <a:latin typeface="Times New Roman" panose="02020603050405020304" pitchFamily="18" charset="0"/>
                <a:cs typeface="Times New Roman" panose="02020603050405020304" pitchFamily="18" charset="0"/>
              </a:rPr>
              <a:t>CONSTITUTIONAL LAW - II (FUNDAMENTAL RIGHTS)</a:t>
            </a:r>
          </a:p>
          <a:p>
            <a:pPr algn="ctr"/>
            <a:r>
              <a:rPr lang="en-GB" dirty="0"/>
              <a:t> </a:t>
            </a:r>
          </a:p>
          <a:p>
            <a:pPr algn="ctr"/>
            <a:r>
              <a:rPr lang="en-GB" sz="2400" dirty="0">
                <a:solidFill>
                  <a:srgbClr val="002060"/>
                </a:solidFill>
                <a:latin typeface="Times New Roman" panose="02020603050405020304" pitchFamily="18" charset="0"/>
                <a:cs typeface="Times New Roman" panose="02020603050405020304" pitchFamily="18" charset="0"/>
              </a:rPr>
              <a:t>LAW 637</a:t>
            </a:r>
            <a:endParaRPr lang="en-US" sz="2400" dirty="0">
              <a:solidFill>
                <a:srgbClr val="002060"/>
              </a:solidFill>
              <a:latin typeface="Times New Roman" panose="02020603050405020304" pitchFamily="18" charset="0"/>
              <a:cs typeface="Times New Roman" panose="02020603050405020304" pitchFamily="18" charset="0"/>
            </a:endParaRPr>
          </a:p>
          <a:p>
            <a:pPr algn="ctr"/>
            <a:endParaRPr lang="en-US" sz="2400" dirty="0">
              <a:solidFill>
                <a:srgbClr val="002060"/>
              </a:solidFill>
              <a:latin typeface="Times New Roman" panose="02020603050405020304" pitchFamily="18" charset="0"/>
              <a:cs typeface="Times New Roman" panose="02020603050405020304" pitchFamily="18" charset="0"/>
            </a:endParaRPr>
          </a:p>
          <a:p>
            <a:pPr algn="ctr"/>
            <a:endParaRPr lang="en-US" sz="2400" dirty="0">
              <a:solidFill>
                <a:srgbClr val="002060"/>
              </a:solidFill>
              <a:latin typeface="Times New Roman" panose="02020603050405020304" pitchFamily="18" charset="0"/>
              <a:cs typeface="Times New Roman" panose="02020603050405020304" pitchFamily="18" charset="0"/>
            </a:endParaRPr>
          </a:p>
          <a:p>
            <a:pPr algn="ctr"/>
            <a:r>
              <a:rPr lang="en-IN" sz="2400" dirty="0">
                <a:solidFill>
                  <a:srgbClr val="002060"/>
                </a:solidFill>
                <a:latin typeface="Times New Roman" panose="02020603050405020304" pitchFamily="18" charset="0"/>
                <a:cs typeface="Times New Roman" panose="02020603050405020304" pitchFamily="18" charset="0"/>
              </a:rPr>
              <a:t>ARTICLE 14</a:t>
            </a:r>
            <a:endParaRPr lang="en-GB" sz="2400" dirty="0">
              <a:solidFill>
                <a:srgbClr val="002060"/>
              </a:solidFill>
              <a:latin typeface="Times New Roman" panose="02020603050405020304" pitchFamily="18" charset="0"/>
              <a:cs typeface="Times New Roman" panose="02020603050405020304" pitchFamily="18" charset="0"/>
            </a:endParaRPr>
          </a:p>
          <a:p>
            <a:r>
              <a:rPr lang="en-GB" sz="2400" dirty="0">
                <a:solidFill>
                  <a:srgbClr val="002060"/>
                </a:solidFill>
                <a:latin typeface="Times New Roman" panose="02020603050405020304" pitchFamily="18" charset="0"/>
                <a:cs typeface="Times New Roman" panose="02020603050405020304" pitchFamily="18" charset="0"/>
              </a:rPr>
              <a:t>                                                 </a:t>
            </a:r>
          </a:p>
          <a:p>
            <a:pPr algn="ctr"/>
            <a:r>
              <a:rPr lang="en-GB" sz="2400" b="1" dirty="0">
                <a:solidFill>
                  <a:srgbClr val="002060"/>
                </a:solidFill>
                <a:latin typeface="Times New Roman" panose="02020603050405020304" pitchFamily="18" charset="0"/>
                <a:cs typeface="Times New Roman" panose="02020603050405020304" pitchFamily="18" charset="0"/>
              </a:rPr>
              <a:t>Himanshu Kumar Singh</a:t>
            </a:r>
          </a:p>
          <a:p>
            <a:pPr algn="ctr"/>
            <a:r>
              <a:rPr lang="en-GB" sz="2400" dirty="0">
                <a:solidFill>
                  <a:srgbClr val="002060"/>
                </a:solidFill>
                <a:latin typeface="Times New Roman" panose="02020603050405020304" pitchFamily="18" charset="0"/>
                <a:cs typeface="Times New Roman" panose="02020603050405020304" pitchFamily="18" charset="0"/>
              </a:rPr>
              <a:t>Assistant Professor of Law</a:t>
            </a:r>
          </a:p>
          <a:p>
            <a:pPr algn="ctr"/>
            <a:r>
              <a:rPr lang="en-GB" sz="2400" dirty="0">
                <a:solidFill>
                  <a:srgbClr val="002060"/>
                </a:solidFill>
                <a:latin typeface="Times New Roman" panose="02020603050405020304" pitchFamily="18" charset="0"/>
                <a:cs typeface="Times New Roman" panose="02020603050405020304" pitchFamily="18" charset="0"/>
              </a:rPr>
              <a:t>Indian Institute to Legal Studies Cooch Behar                                                                                               </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513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676400"/>
            <a:ext cx="8626475" cy="5105400"/>
          </a:xfrm>
        </p:spPr>
        <p:txBody>
          <a:bodyPr>
            <a:normAutofit fontScale="85000" lnSpcReduction="20000"/>
          </a:bodyPr>
          <a:lstStyle/>
          <a:p>
            <a:pPr algn="l"/>
            <a:r>
              <a:rPr lang="en-US" sz="2400" b="1" u="sng" dirty="0">
                <a:solidFill>
                  <a:srgbClr val="002060"/>
                </a:solidFill>
                <a:latin typeface="Times New Roman" panose="02020603050405020304" pitchFamily="18" charset="0"/>
                <a:cs typeface="Times New Roman" panose="02020603050405020304" pitchFamily="18" charset="0"/>
              </a:rPr>
              <a:t>Landmark Judgments</a:t>
            </a:r>
          </a:p>
          <a:p>
            <a:pPr algn="l"/>
            <a:endParaRPr lang="en-US" sz="2400" b="1" u="sng" dirty="0">
              <a:solidFill>
                <a:srgbClr val="00206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i="1" dirty="0">
                <a:solidFill>
                  <a:srgbClr val="002060"/>
                </a:solidFill>
                <a:latin typeface="Times New Roman" panose="02020603050405020304" pitchFamily="18" charset="0"/>
                <a:cs typeface="Times New Roman" panose="02020603050405020304" pitchFamily="18" charset="0"/>
              </a:rPr>
              <a:t>EP Royappa v State of Tamil Nadu, 1974, SC, laid down the new principle of Equality:</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Equality is a dynamic concept. It has many aspects and dimensions. It can’t be confined within traditional doctrinaire limits.</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Equality is antithetic to arbitrariness, as both are sworn enemies. Therefore, an arbitrary action violates Art 14. </a:t>
            </a:r>
          </a:p>
          <a:p>
            <a:pPr algn="just"/>
            <a:endParaRPr lang="en-US" sz="2400" dirty="0">
              <a:solidFill>
                <a:srgbClr val="00206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i="1" dirty="0">
                <a:solidFill>
                  <a:srgbClr val="002060"/>
                </a:solidFill>
                <a:latin typeface="Times New Roman" panose="02020603050405020304" pitchFamily="18" charset="0"/>
                <a:cs typeface="Times New Roman" panose="02020603050405020304" pitchFamily="18" charset="0"/>
              </a:rPr>
              <a:t>Maneka Gandhi v Union of India, 1978 SC, </a:t>
            </a:r>
            <a:r>
              <a:rPr lang="en-US" sz="2400" dirty="0">
                <a:solidFill>
                  <a:srgbClr val="002060"/>
                </a:solidFill>
                <a:latin typeface="Times New Roman" panose="02020603050405020304" pitchFamily="18" charset="0"/>
                <a:cs typeface="Times New Roman" panose="02020603050405020304" pitchFamily="18" charset="0"/>
              </a:rPr>
              <a:t>the above principle of Equality was reiterated. It was further </a:t>
            </a:r>
            <a:r>
              <a:rPr lang="en-US" sz="2400" b="1" i="1" dirty="0">
                <a:solidFill>
                  <a:srgbClr val="002060"/>
                </a:solidFill>
                <a:latin typeface="Times New Roman" panose="02020603050405020304" pitchFamily="18" charset="0"/>
                <a:cs typeface="Times New Roman" panose="02020603050405020304" pitchFamily="18" charset="0"/>
              </a:rPr>
              <a:t>held:</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Art. 14 strikes at arbitrariness. The doctrine of Equality is not a paraphrase of Art 14.</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It is not the object &amp; end of Art. 14 either.</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It is only a judicial formula. </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No arbitrary State action can be justifies even by resorting to doctrine of classification.</a:t>
            </a:r>
            <a:endParaRPr lang="en-US" sz="2400" b="1" i="1" dirty="0">
              <a:solidFill>
                <a:srgbClr val="002060"/>
              </a:solidFill>
              <a:latin typeface="Times New Roman" panose="02020603050405020304" pitchFamily="18" charset="0"/>
              <a:cs typeface="Times New Roman" panose="02020603050405020304" pitchFamily="18" charset="0"/>
            </a:endParaRPr>
          </a:p>
          <a:p>
            <a:pPr algn="just"/>
            <a:endParaRPr lang="en-US" sz="2400" dirty="0">
              <a:solidFill>
                <a:srgbClr val="002060"/>
              </a:solidFill>
              <a:latin typeface="Times New Roman" panose="02020603050405020304" pitchFamily="18" charset="0"/>
              <a:cs typeface="Times New Roman" panose="02020603050405020304" pitchFamily="18" charset="0"/>
            </a:endParaRPr>
          </a:p>
          <a:p>
            <a:pPr algn="just"/>
            <a:endParaRPr lang="en-US" sz="2400" dirty="0">
              <a:solidFill>
                <a:srgbClr val="002060"/>
              </a:solidFill>
              <a:latin typeface="Times New Roman" panose="02020603050405020304" pitchFamily="18" charset="0"/>
              <a:cs typeface="Times New Roman" panose="02020603050405020304" pitchFamily="18" charset="0"/>
            </a:endParaRPr>
          </a:p>
          <a:p>
            <a:pPr algn="l"/>
            <a:endParaRPr lang="en-US" dirty="0"/>
          </a:p>
          <a:p>
            <a:pPr algn="ctr"/>
            <a:endParaRPr lang="en-US" dirty="0"/>
          </a:p>
          <a:p>
            <a:pPr algn="ctr"/>
            <a:endParaRPr lang="en-US" dirty="0"/>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REASONABLE CLASSIFICATION</a:t>
            </a:r>
          </a:p>
        </p:txBody>
      </p:sp>
    </p:spTree>
    <p:extLst>
      <p:ext uri="{BB962C8B-B14F-4D97-AF65-F5344CB8AC3E}">
        <p14:creationId xmlns:p14="http://schemas.microsoft.com/office/powerpoint/2010/main" val="353153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828800"/>
            <a:ext cx="8626475" cy="4800600"/>
          </a:xfrm>
        </p:spPr>
        <p:txBody>
          <a:bodyPr>
            <a:normAutofit/>
          </a:bodyPr>
          <a:lstStyle/>
          <a:p>
            <a:pPr algn="l">
              <a:lnSpc>
                <a:spcPct val="200000"/>
              </a:lnSpc>
            </a:pPr>
            <a:r>
              <a:rPr lang="en-GB" sz="1700" b="1" i="1" dirty="0">
                <a:solidFill>
                  <a:srgbClr val="002060"/>
                </a:solidFill>
                <a:latin typeface="Times New Roman" panose="02020603050405020304" pitchFamily="18" charset="0"/>
                <a:cs typeface="Times New Roman" panose="02020603050405020304" pitchFamily="18" charset="0"/>
              </a:rPr>
              <a:t>“To secure to all citizens, equality of Status and of Opportunity” </a:t>
            </a:r>
            <a:r>
              <a:rPr lang="en-GB" sz="1700" b="1" dirty="0">
                <a:solidFill>
                  <a:srgbClr val="002060"/>
                </a:solidFill>
                <a:latin typeface="Times New Roman" panose="02020603050405020304" pitchFamily="18" charset="0"/>
                <a:cs typeface="Times New Roman" panose="02020603050405020304" pitchFamily="18" charset="0"/>
              </a:rPr>
              <a:t>– </a:t>
            </a:r>
            <a:r>
              <a:rPr lang="en-GB" sz="1700" dirty="0">
                <a:solidFill>
                  <a:srgbClr val="002060"/>
                </a:solidFill>
                <a:latin typeface="Times New Roman" panose="02020603050405020304" pitchFamily="18" charset="0"/>
                <a:cs typeface="Times New Roman" panose="02020603050405020304" pitchFamily="18" charset="0"/>
              </a:rPr>
              <a:t>Our constitutional goal enshrined in the Preamble.</a:t>
            </a:r>
          </a:p>
          <a:p>
            <a:pPr algn="l">
              <a:lnSpc>
                <a:spcPct val="200000"/>
              </a:lnSpc>
            </a:pPr>
            <a:r>
              <a:rPr lang="en-GB" sz="1700" b="1" dirty="0">
                <a:solidFill>
                  <a:srgbClr val="002060"/>
                </a:solidFill>
                <a:latin typeface="Times New Roman" panose="02020603050405020304" pitchFamily="18" charset="0"/>
                <a:cs typeface="Times New Roman" panose="02020603050405020304" pitchFamily="18" charset="0"/>
              </a:rPr>
              <a:t>Art 14 -18 </a:t>
            </a:r>
            <a:r>
              <a:rPr lang="en-GB" sz="1700" dirty="0">
                <a:solidFill>
                  <a:srgbClr val="002060"/>
                </a:solidFill>
                <a:latin typeface="Times New Roman" panose="02020603050405020304" pitchFamily="18" charset="0"/>
                <a:cs typeface="Times New Roman" panose="02020603050405020304" pitchFamily="18" charset="0"/>
              </a:rPr>
              <a:t>are the provisions made in confirmed with the idea of equality enshrined in the Preamble. </a:t>
            </a:r>
          </a:p>
          <a:p>
            <a:pPr algn="l">
              <a:lnSpc>
                <a:spcPct val="200000"/>
              </a:lnSpc>
            </a:pPr>
            <a:r>
              <a:rPr lang="en-GB" sz="1700" b="1" dirty="0">
                <a:solidFill>
                  <a:srgbClr val="002060"/>
                </a:solidFill>
                <a:latin typeface="Times New Roman" panose="02020603050405020304" pitchFamily="18" charset="0"/>
                <a:cs typeface="Times New Roman" panose="02020603050405020304" pitchFamily="18" charset="0"/>
              </a:rPr>
              <a:t>Art 14 </a:t>
            </a:r>
            <a:r>
              <a:rPr lang="en-GB" sz="1700" dirty="0">
                <a:solidFill>
                  <a:srgbClr val="002060"/>
                </a:solidFill>
                <a:latin typeface="Times New Roman" panose="02020603050405020304" pitchFamily="18" charset="0"/>
                <a:cs typeface="Times New Roman" panose="02020603050405020304" pitchFamily="18" charset="0"/>
              </a:rPr>
              <a:t>incorporates the </a:t>
            </a:r>
            <a:r>
              <a:rPr lang="en-GB" sz="1700" b="1" i="1" dirty="0">
                <a:solidFill>
                  <a:srgbClr val="002060"/>
                </a:solidFill>
                <a:latin typeface="Times New Roman" panose="02020603050405020304" pitchFamily="18" charset="0"/>
                <a:cs typeface="Times New Roman" panose="02020603050405020304" pitchFamily="18" charset="0"/>
              </a:rPr>
              <a:t>doctrine of Equality </a:t>
            </a:r>
            <a:r>
              <a:rPr lang="en-GB" sz="1700" dirty="0">
                <a:solidFill>
                  <a:srgbClr val="002060"/>
                </a:solidFill>
                <a:latin typeface="Times New Roman" panose="02020603050405020304" pitchFamily="18" charset="0"/>
                <a:cs typeface="Times New Roman" panose="02020603050405020304" pitchFamily="18" charset="0"/>
              </a:rPr>
              <a:t>in general and wider sense. Art 15 – 18 contains specific instances of the general doctrine of equality incorporated in Art 14. </a:t>
            </a: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US" sz="2000" b="1" i="1" dirty="0">
              <a:solidFill>
                <a:srgbClr val="002060"/>
              </a:solidFill>
              <a:latin typeface="Times New Roman" panose="02020603050405020304" pitchFamily="18" charset="0"/>
              <a:cs typeface="Times New Roman" panose="02020603050405020304" pitchFamily="18" charset="0"/>
            </a:endParaRPr>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RIGHT TO EQUALITY (Art 14 -18)</a:t>
            </a:r>
          </a:p>
        </p:txBody>
      </p:sp>
    </p:spTree>
    <p:extLst>
      <p:ext uri="{BB962C8B-B14F-4D97-AF65-F5344CB8AC3E}">
        <p14:creationId xmlns:p14="http://schemas.microsoft.com/office/powerpoint/2010/main" val="2888961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828800"/>
            <a:ext cx="8626475" cy="4800600"/>
          </a:xfrm>
        </p:spPr>
        <p:txBody>
          <a:bodyPr>
            <a:normAutofit/>
          </a:bodyPr>
          <a:lstStyle/>
          <a:p>
            <a:pPr algn="l">
              <a:lnSpc>
                <a:spcPct val="200000"/>
              </a:lnSpc>
            </a:pPr>
            <a:r>
              <a:rPr lang="en-GB" sz="1700" b="1" i="1" dirty="0">
                <a:solidFill>
                  <a:srgbClr val="002060"/>
                </a:solidFill>
                <a:latin typeface="Times New Roman" panose="02020603050405020304" pitchFamily="18" charset="0"/>
                <a:cs typeface="Times New Roman" panose="02020603050405020304" pitchFamily="18" charset="0"/>
              </a:rPr>
              <a:t>“To secure to all citizens, equality of Status and of Opportunity” </a:t>
            </a:r>
            <a:r>
              <a:rPr lang="en-GB" sz="1700" b="1" dirty="0">
                <a:solidFill>
                  <a:srgbClr val="002060"/>
                </a:solidFill>
                <a:latin typeface="Times New Roman" panose="02020603050405020304" pitchFamily="18" charset="0"/>
                <a:cs typeface="Times New Roman" panose="02020603050405020304" pitchFamily="18" charset="0"/>
              </a:rPr>
              <a:t>– </a:t>
            </a:r>
            <a:r>
              <a:rPr lang="en-GB" sz="1700" dirty="0">
                <a:solidFill>
                  <a:srgbClr val="002060"/>
                </a:solidFill>
                <a:latin typeface="Times New Roman" panose="02020603050405020304" pitchFamily="18" charset="0"/>
                <a:cs typeface="Times New Roman" panose="02020603050405020304" pitchFamily="18" charset="0"/>
              </a:rPr>
              <a:t>Our constitutional goal enshrined in the Preamble.</a:t>
            </a:r>
          </a:p>
          <a:p>
            <a:pPr algn="l">
              <a:lnSpc>
                <a:spcPct val="200000"/>
              </a:lnSpc>
            </a:pPr>
            <a:r>
              <a:rPr lang="en-GB" sz="1700" b="1" dirty="0">
                <a:solidFill>
                  <a:srgbClr val="002060"/>
                </a:solidFill>
                <a:latin typeface="Times New Roman" panose="02020603050405020304" pitchFamily="18" charset="0"/>
                <a:cs typeface="Times New Roman" panose="02020603050405020304" pitchFamily="18" charset="0"/>
              </a:rPr>
              <a:t>Art 14 -18 </a:t>
            </a:r>
            <a:r>
              <a:rPr lang="en-GB" sz="1700" dirty="0">
                <a:solidFill>
                  <a:srgbClr val="002060"/>
                </a:solidFill>
                <a:latin typeface="Times New Roman" panose="02020603050405020304" pitchFamily="18" charset="0"/>
                <a:cs typeface="Times New Roman" panose="02020603050405020304" pitchFamily="18" charset="0"/>
              </a:rPr>
              <a:t>are the provisions made in confirmed with the idea of equality enshrined in the Preamble. </a:t>
            </a:r>
          </a:p>
          <a:p>
            <a:pPr algn="l">
              <a:lnSpc>
                <a:spcPct val="200000"/>
              </a:lnSpc>
            </a:pPr>
            <a:r>
              <a:rPr lang="en-GB" sz="1700" b="1" dirty="0">
                <a:solidFill>
                  <a:srgbClr val="002060"/>
                </a:solidFill>
                <a:latin typeface="Times New Roman" panose="02020603050405020304" pitchFamily="18" charset="0"/>
                <a:cs typeface="Times New Roman" panose="02020603050405020304" pitchFamily="18" charset="0"/>
              </a:rPr>
              <a:t>Art 14 </a:t>
            </a:r>
            <a:r>
              <a:rPr lang="en-GB" sz="1700" dirty="0">
                <a:solidFill>
                  <a:srgbClr val="002060"/>
                </a:solidFill>
                <a:latin typeface="Times New Roman" panose="02020603050405020304" pitchFamily="18" charset="0"/>
                <a:cs typeface="Times New Roman" panose="02020603050405020304" pitchFamily="18" charset="0"/>
              </a:rPr>
              <a:t>incorporates the </a:t>
            </a:r>
            <a:r>
              <a:rPr lang="en-GB" sz="1700" b="1" i="1" dirty="0">
                <a:solidFill>
                  <a:srgbClr val="002060"/>
                </a:solidFill>
                <a:latin typeface="Times New Roman" panose="02020603050405020304" pitchFamily="18" charset="0"/>
                <a:cs typeface="Times New Roman" panose="02020603050405020304" pitchFamily="18" charset="0"/>
              </a:rPr>
              <a:t>doctrine of Equality </a:t>
            </a:r>
            <a:r>
              <a:rPr lang="en-GB" sz="1700" dirty="0">
                <a:solidFill>
                  <a:srgbClr val="002060"/>
                </a:solidFill>
                <a:latin typeface="Times New Roman" panose="02020603050405020304" pitchFamily="18" charset="0"/>
                <a:cs typeface="Times New Roman" panose="02020603050405020304" pitchFamily="18" charset="0"/>
              </a:rPr>
              <a:t>in general and wider sense. Art 15 – 18 contains specific instances of the general doctrine of equality incorporated in Art 14. </a:t>
            </a: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GB" sz="1700" b="1"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US" sz="2000" b="1" i="1" dirty="0">
              <a:solidFill>
                <a:srgbClr val="002060"/>
              </a:solidFill>
              <a:latin typeface="Times New Roman" panose="02020603050405020304" pitchFamily="18" charset="0"/>
              <a:cs typeface="Times New Roman" panose="02020603050405020304" pitchFamily="18" charset="0"/>
            </a:endParaRPr>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RIGHT TO EQUALITY (Art 14 -18)</a:t>
            </a:r>
          </a:p>
        </p:txBody>
      </p:sp>
    </p:spTree>
    <p:extLst>
      <p:ext uri="{BB962C8B-B14F-4D97-AF65-F5344CB8AC3E}">
        <p14:creationId xmlns:p14="http://schemas.microsoft.com/office/powerpoint/2010/main" val="3224009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828800"/>
            <a:ext cx="8626475" cy="4800600"/>
          </a:xfrm>
        </p:spPr>
        <p:txBody>
          <a:bodyPr>
            <a:normAutofit fontScale="92500" lnSpcReduction="10000"/>
          </a:bodyPr>
          <a:lstStyle/>
          <a:p>
            <a:pPr algn="l">
              <a:lnSpc>
                <a:spcPct val="200000"/>
              </a:lnSpc>
            </a:pPr>
            <a:r>
              <a:rPr lang="en-GB" sz="2400" b="1" dirty="0">
                <a:solidFill>
                  <a:srgbClr val="002060"/>
                </a:solidFill>
                <a:latin typeface="Times New Roman" panose="02020603050405020304" pitchFamily="18" charset="0"/>
                <a:cs typeface="Times New Roman" panose="02020603050405020304" pitchFamily="18" charset="0"/>
              </a:rPr>
              <a:t>Art 14. Equality before law </a:t>
            </a:r>
            <a:r>
              <a:rPr lang="en-GB" sz="2400" dirty="0">
                <a:solidFill>
                  <a:srgbClr val="002060"/>
                </a:solidFill>
                <a:latin typeface="Times New Roman" panose="02020603050405020304" pitchFamily="18" charset="0"/>
                <a:cs typeface="Times New Roman" panose="02020603050405020304" pitchFamily="18" charset="0"/>
              </a:rPr>
              <a:t>- The State shall not deny to any person equality before the law or the equal protection of the laws within the territory of India.</a:t>
            </a:r>
            <a:r>
              <a:rPr lang="en-GB" sz="2400" dirty="0"/>
              <a:t> </a:t>
            </a:r>
          </a:p>
          <a:p>
            <a:pPr marL="342900" indent="-342900" algn="l">
              <a:lnSpc>
                <a:spcPct val="200000"/>
              </a:lnSpc>
              <a:buFont typeface="Arial" panose="020B0604020202020204" pitchFamily="34" charset="0"/>
              <a:buChar char="•"/>
            </a:pPr>
            <a:r>
              <a:rPr lang="en-GB" sz="2400" dirty="0">
                <a:solidFill>
                  <a:srgbClr val="002060"/>
                </a:solidFill>
                <a:latin typeface="Times New Roman" panose="02020603050405020304" pitchFamily="18" charset="0"/>
                <a:cs typeface="Times New Roman" panose="02020603050405020304" pitchFamily="18" charset="0"/>
              </a:rPr>
              <a:t>Art 14 imposes a negative obligation upon the State. </a:t>
            </a:r>
          </a:p>
          <a:p>
            <a:pPr marL="342900" indent="-342900" algn="l">
              <a:lnSpc>
                <a:spcPct val="200000"/>
              </a:lnSpc>
              <a:buFont typeface="Arial" panose="020B0604020202020204" pitchFamily="34" charset="0"/>
              <a:buChar char="•"/>
            </a:pPr>
            <a:r>
              <a:rPr lang="en-GB" sz="2400" dirty="0">
                <a:solidFill>
                  <a:srgbClr val="002060"/>
                </a:solidFill>
                <a:latin typeface="Times New Roman" panose="02020603050405020304" pitchFamily="18" charset="0"/>
                <a:cs typeface="Times New Roman" panose="02020603050405020304" pitchFamily="18" charset="0"/>
              </a:rPr>
              <a:t>Art 14 is mandatory in nature and its protection is available to any person. Classification of persons into citizens and aliens is not valid for the purposes of Art 14. </a:t>
            </a:r>
            <a:endParaRPr lang="en-US" sz="2800"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US" dirty="0"/>
          </a:p>
          <a:p>
            <a:pPr algn="ctr"/>
            <a:endParaRPr lang="en-US" dirty="0"/>
          </a:p>
          <a:p>
            <a:pPr algn="ctr"/>
            <a:endParaRPr lang="en-US" dirty="0"/>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ARTICLE 14</a:t>
            </a:r>
          </a:p>
        </p:txBody>
      </p:sp>
    </p:spTree>
    <p:extLst>
      <p:ext uri="{BB962C8B-B14F-4D97-AF65-F5344CB8AC3E}">
        <p14:creationId xmlns:p14="http://schemas.microsoft.com/office/powerpoint/2010/main" val="1157909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676400"/>
            <a:ext cx="8626475" cy="4800600"/>
          </a:xfrm>
        </p:spPr>
        <p:txBody>
          <a:bodyPr>
            <a:normAutofit/>
          </a:bodyPr>
          <a:lstStyle/>
          <a:p>
            <a:pPr algn="l">
              <a:lnSpc>
                <a:spcPct val="200000"/>
              </a:lnSpc>
            </a:pPr>
            <a:r>
              <a:rPr lang="en-US" sz="2400" b="1" i="1" dirty="0">
                <a:solidFill>
                  <a:srgbClr val="002060"/>
                </a:solidFill>
                <a:latin typeface="Times New Roman" panose="02020603050405020304" pitchFamily="18" charset="0"/>
                <a:cs typeface="Times New Roman" panose="02020603050405020304" pitchFamily="18" charset="0"/>
              </a:rPr>
              <a:t>Equality before the law  </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Term of English Origin</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Implies that no one is above the law and every person is subject to the jurisdiction of ordinary tribunals.</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Term is Negative in nature which also suggest the absence of privilege in favour of any person.</a:t>
            </a:r>
          </a:p>
          <a:p>
            <a:pPr algn="l">
              <a:lnSpc>
                <a:spcPct val="200000"/>
              </a:lnSpc>
            </a:pPr>
            <a:endParaRPr lang="en-US" dirty="0"/>
          </a:p>
          <a:p>
            <a:pPr algn="ctr"/>
            <a:endParaRPr lang="en-US" dirty="0"/>
          </a:p>
          <a:p>
            <a:pPr algn="ctr"/>
            <a:endParaRPr lang="en-US" dirty="0"/>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ARTICLE 14</a:t>
            </a:r>
          </a:p>
        </p:txBody>
      </p:sp>
      <p:sp>
        <p:nvSpPr>
          <p:cNvPr id="5" name="Right Arrow 4"/>
          <p:cNvSpPr/>
          <p:nvPr/>
        </p:nvSpPr>
        <p:spPr>
          <a:xfrm>
            <a:off x="3429000" y="20574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137780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676400"/>
            <a:ext cx="8626475" cy="4800600"/>
          </a:xfrm>
        </p:spPr>
        <p:txBody>
          <a:bodyPr>
            <a:normAutofit/>
          </a:bodyPr>
          <a:lstStyle/>
          <a:p>
            <a:pPr algn="l">
              <a:lnSpc>
                <a:spcPct val="200000"/>
              </a:lnSpc>
            </a:pPr>
            <a:r>
              <a:rPr lang="en-US" sz="2400" b="1" i="1" dirty="0">
                <a:solidFill>
                  <a:srgbClr val="002060"/>
                </a:solidFill>
                <a:latin typeface="Times New Roman" panose="02020603050405020304" pitchFamily="18" charset="0"/>
                <a:cs typeface="Times New Roman" panose="02020603050405020304" pitchFamily="18" charset="0"/>
              </a:rPr>
              <a:t>Equal Protection of the laws  </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Term of American Origin (inserted under US Constitution vide </a:t>
            </a:r>
            <a:r>
              <a:rPr lang="en-US" sz="2400" i="1" dirty="0">
                <a:solidFill>
                  <a:srgbClr val="002060"/>
                </a:solidFill>
                <a:latin typeface="Times New Roman" panose="02020603050405020304" pitchFamily="18" charset="0"/>
                <a:cs typeface="Times New Roman" panose="02020603050405020304" pitchFamily="18" charset="0"/>
              </a:rPr>
              <a:t>14</a:t>
            </a:r>
            <a:r>
              <a:rPr lang="en-US" sz="2400" i="1" baseline="30000" dirty="0">
                <a:solidFill>
                  <a:srgbClr val="002060"/>
                </a:solidFill>
                <a:latin typeface="Times New Roman" panose="02020603050405020304" pitchFamily="18" charset="0"/>
                <a:cs typeface="Times New Roman" panose="02020603050405020304" pitchFamily="18" charset="0"/>
              </a:rPr>
              <a:t>th</a:t>
            </a:r>
            <a:r>
              <a:rPr lang="en-US" sz="2400" i="1" dirty="0">
                <a:solidFill>
                  <a:srgbClr val="002060"/>
                </a:solidFill>
                <a:latin typeface="Times New Roman" panose="02020603050405020304" pitchFamily="18" charset="0"/>
                <a:cs typeface="Times New Roman" panose="02020603050405020304" pitchFamily="18" charset="0"/>
              </a:rPr>
              <a:t> Amendment to the US Constitution, 1868</a:t>
            </a:r>
            <a:r>
              <a:rPr lang="en-US" sz="2400" dirty="0">
                <a:solidFill>
                  <a:srgbClr val="002060"/>
                </a:solidFill>
                <a:latin typeface="Times New Roman" panose="02020603050405020304" pitchFamily="18" charset="0"/>
                <a:cs typeface="Times New Roman" panose="02020603050405020304" pitchFamily="18" charset="0"/>
              </a:rPr>
              <a:t>).</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Implies equal treatment in equal circumstances.</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Term is Positive in nature which also suggest the applicability of uniform law for persons equally situated.</a:t>
            </a:r>
          </a:p>
          <a:p>
            <a:pPr algn="l">
              <a:lnSpc>
                <a:spcPct val="200000"/>
              </a:lnSpc>
            </a:pPr>
            <a:endParaRPr lang="en-US" dirty="0"/>
          </a:p>
          <a:p>
            <a:pPr algn="ctr"/>
            <a:endParaRPr lang="en-US" dirty="0"/>
          </a:p>
          <a:p>
            <a:pPr algn="ctr"/>
            <a:endParaRPr lang="en-US" dirty="0"/>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ARTICLE 14</a:t>
            </a:r>
          </a:p>
        </p:txBody>
      </p:sp>
      <p:sp>
        <p:nvSpPr>
          <p:cNvPr id="7" name="Right Arrow 6"/>
          <p:cNvSpPr/>
          <p:nvPr/>
        </p:nvSpPr>
        <p:spPr>
          <a:xfrm>
            <a:off x="4009398" y="2057400"/>
            <a:ext cx="457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34213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676400"/>
            <a:ext cx="8626475" cy="4800600"/>
          </a:xfrm>
        </p:spPr>
        <p:txBody>
          <a:bodyPr>
            <a:normAutofit fontScale="85000" lnSpcReduction="20000"/>
          </a:bodyPr>
          <a:lstStyle/>
          <a:p>
            <a:pPr algn="l">
              <a:lnSpc>
                <a:spcPct val="200000"/>
              </a:lnSpc>
            </a:pPr>
            <a:r>
              <a:rPr lang="en-US" sz="2400" b="1" i="1" dirty="0">
                <a:solidFill>
                  <a:srgbClr val="002060"/>
                </a:solidFill>
                <a:latin typeface="Times New Roman" panose="02020603050405020304" pitchFamily="18" charset="0"/>
                <a:cs typeface="Times New Roman" panose="02020603050405020304" pitchFamily="18" charset="0"/>
              </a:rPr>
              <a:t>State of West Bengal v Anwar Ali Sarkar, 1952, SC, held :</a:t>
            </a:r>
            <a:endParaRPr lang="en-US" sz="2400" i="1" dirty="0">
              <a:solidFill>
                <a:srgbClr val="002060"/>
              </a:solidFill>
              <a:latin typeface="Times New Roman" panose="02020603050405020304" pitchFamily="18" charset="0"/>
              <a:cs typeface="Times New Roman" panose="02020603050405020304" pitchFamily="18" charset="0"/>
            </a:endParaRP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The two expressions “Equality before the law” and “Equal Protection of the laws” have no substantial difference. Both imbibe the idea of equal justice.</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Violation of any of the two is bound to affect the other.</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Equal protection of the laws is the natural corollary of the Equality before the law.</a:t>
            </a:r>
          </a:p>
          <a:p>
            <a:pPr marL="342900" indent="-342900" algn="l">
              <a:lnSpc>
                <a:spcPct val="200000"/>
              </a:lnSpc>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“Equality” means equals should be treated alike and not that unequals should be treated alike. </a:t>
            </a:r>
          </a:p>
          <a:p>
            <a:pPr marL="342900" indent="-342900" algn="l">
              <a:lnSpc>
                <a:spcPct val="200000"/>
              </a:lnSpc>
              <a:buFont typeface="Arial" panose="020B0604020202020204" pitchFamily="34" charset="0"/>
              <a:buChar char="•"/>
            </a:pPr>
            <a:endParaRPr lang="en-US" sz="2400" dirty="0">
              <a:solidFill>
                <a:srgbClr val="002060"/>
              </a:solidFill>
              <a:latin typeface="Times New Roman" panose="02020603050405020304" pitchFamily="18" charset="0"/>
              <a:cs typeface="Times New Roman" panose="02020603050405020304" pitchFamily="18" charset="0"/>
            </a:endParaRPr>
          </a:p>
          <a:p>
            <a:pPr algn="l">
              <a:lnSpc>
                <a:spcPct val="200000"/>
              </a:lnSpc>
            </a:pPr>
            <a:endParaRPr lang="en-US" dirty="0"/>
          </a:p>
          <a:p>
            <a:pPr algn="ctr"/>
            <a:endParaRPr lang="en-US" dirty="0"/>
          </a:p>
          <a:p>
            <a:pPr algn="ctr"/>
            <a:endParaRPr lang="en-US" dirty="0"/>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057400" y="657061"/>
            <a:ext cx="67818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Equality before the law vis a vis Equal Protection of the laws</a:t>
            </a:r>
          </a:p>
        </p:txBody>
      </p:sp>
    </p:spTree>
    <p:extLst>
      <p:ext uri="{BB962C8B-B14F-4D97-AF65-F5344CB8AC3E}">
        <p14:creationId xmlns:p14="http://schemas.microsoft.com/office/powerpoint/2010/main" val="1471587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676400"/>
            <a:ext cx="8626475" cy="4800600"/>
          </a:xfrm>
        </p:spPr>
        <p:txBody>
          <a:bodyPr>
            <a:normAutofit fontScale="92500" lnSpcReduction="10000"/>
          </a:bodyPr>
          <a:lstStyle/>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Absolute Equality is impracticable as people are different from each other in their nature, disposition, efficiency, capacity, personality etc. Human needs also differ. People also differ as regards to the requirements of particular office or place.</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Art 14 prohibits Class Legislation but permits Reasonable Classification. </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Class Legislation is undesired discrimination. Picking out a few out of a larger body would amount to class legislation if it is done without any reasonable basis.</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Conferment of privilege or inflictment of penalty by arbitrary picking up few, infringes equality.</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Reasonable Classification is a desirable and proper discrimination. It does not violate equality. Reasonable Classification is inevitable to achieve specific ends.</a:t>
            </a:r>
          </a:p>
          <a:p>
            <a:pPr algn="l"/>
            <a:endParaRPr lang="en-US" dirty="0"/>
          </a:p>
          <a:p>
            <a:pPr algn="ctr"/>
            <a:endParaRPr lang="en-US" dirty="0"/>
          </a:p>
          <a:p>
            <a:pPr algn="ctr"/>
            <a:endParaRPr lang="en-US" dirty="0"/>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NEED OF CLASSIFICATION UNDER ARTICLE 14</a:t>
            </a:r>
          </a:p>
        </p:txBody>
      </p:sp>
    </p:spTree>
    <p:extLst>
      <p:ext uri="{BB962C8B-B14F-4D97-AF65-F5344CB8AC3E}">
        <p14:creationId xmlns:p14="http://schemas.microsoft.com/office/powerpoint/2010/main" val="3855168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828800"/>
            <a:ext cx="7851648" cy="5029200"/>
          </a:xfrm>
        </p:spPr>
        <p:txBody>
          <a:bodyPr>
            <a:normAutofit/>
          </a:bodyPr>
          <a:lstStyle/>
          <a:p>
            <a:pPr algn="ctr"/>
            <a:br>
              <a:rPr lang="en-US" dirty="0"/>
            </a:br>
            <a:br>
              <a:rPr lang="en-US" dirty="0"/>
            </a:br>
            <a:br>
              <a:rPr lang="en-US" dirty="0"/>
            </a:br>
            <a:br>
              <a:rPr lang="en-US" dirty="0"/>
            </a:br>
            <a:br>
              <a:rPr lang="en-US" dirty="0"/>
            </a:br>
            <a:endParaRPr lang="en-US" sz="6000" dirty="0"/>
          </a:p>
        </p:txBody>
      </p:sp>
      <p:sp>
        <p:nvSpPr>
          <p:cNvPr id="3" name="Subtitle 2"/>
          <p:cNvSpPr>
            <a:spLocks noGrp="1"/>
          </p:cNvSpPr>
          <p:nvPr>
            <p:ph type="subTitle" idx="1"/>
          </p:nvPr>
        </p:nvSpPr>
        <p:spPr>
          <a:xfrm>
            <a:off x="212725" y="1676400"/>
            <a:ext cx="8626475" cy="4800600"/>
          </a:xfrm>
        </p:spPr>
        <p:txBody>
          <a:bodyPr>
            <a:normAutofit fontScale="92500" lnSpcReduction="20000"/>
          </a:bodyPr>
          <a:lstStyle/>
          <a:p>
            <a:pPr algn="l"/>
            <a:r>
              <a:rPr lang="en-US" sz="2400" b="1" u="sng" dirty="0">
                <a:solidFill>
                  <a:srgbClr val="002060"/>
                </a:solidFill>
                <a:latin typeface="Times New Roman" panose="02020603050405020304" pitchFamily="18" charset="0"/>
                <a:cs typeface="Times New Roman" panose="02020603050405020304" pitchFamily="18" charset="0"/>
              </a:rPr>
              <a:t>Landmark Judgments</a:t>
            </a:r>
          </a:p>
          <a:p>
            <a:pPr algn="l"/>
            <a:endParaRPr lang="en-US" sz="2400" b="1" u="sng" dirty="0">
              <a:solidFill>
                <a:srgbClr val="002060"/>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b="1" i="1" dirty="0">
                <a:solidFill>
                  <a:srgbClr val="002060"/>
                </a:solidFill>
                <a:latin typeface="Times New Roman" panose="02020603050405020304" pitchFamily="18" charset="0"/>
                <a:cs typeface="Times New Roman" panose="02020603050405020304" pitchFamily="18" charset="0"/>
              </a:rPr>
              <a:t>RK Dalmia v Justice Tendolkar, 1958, SC, held:</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For a classification to be termed as Reasonable, it must be based on </a:t>
            </a:r>
            <a:r>
              <a:rPr lang="en-US" sz="2400" i="1" dirty="0">
                <a:solidFill>
                  <a:srgbClr val="002060"/>
                </a:solidFill>
                <a:latin typeface="Times New Roman" panose="02020603050405020304" pitchFamily="18" charset="0"/>
                <a:cs typeface="Times New Roman" panose="02020603050405020304" pitchFamily="18" charset="0"/>
              </a:rPr>
              <a:t>intelligible differentia. </a:t>
            </a:r>
            <a:r>
              <a:rPr lang="en-US" sz="2400" dirty="0">
                <a:solidFill>
                  <a:srgbClr val="002060"/>
                </a:solidFill>
                <a:latin typeface="Times New Roman" panose="02020603050405020304" pitchFamily="18" charset="0"/>
                <a:cs typeface="Times New Roman" panose="02020603050405020304" pitchFamily="18" charset="0"/>
              </a:rPr>
              <a:t>The classification and the objects thereof, must have rational nexus.</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Reasonable Classification does not imply scientific completeness or logical exactness.</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Equal treatment does not mean identical treatment.</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Classification may be made on different grounds like geographical, object wise or professional or otherwise.</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In appropriate cases, even a single individual may constitute a class in itself.</a:t>
            </a:r>
          </a:p>
          <a:p>
            <a:pPr marL="342900" indent="-342900" algn="just">
              <a:buFont typeface="Arial" panose="020B0604020202020204" pitchFamily="34" charset="0"/>
              <a:buChar char="•"/>
            </a:pPr>
            <a:r>
              <a:rPr lang="en-US" sz="2400" dirty="0">
                <a:solidFill>
                  <a:srgbClr val="002060"/>
                </a:solidFill>
                <a:latin typeface="Times New Roman" panose="02020603050405020304" pitchFamily="18" charset="0"/>
                <a:cs typeface="Times New Roman" panose="02020603050405020304" pitchFamily="18" charset="0"/>
              </a:rPr>
              <a:t>Art 14 prohibits discrimination on substantive as well as procedural grounds.</a:t>
            </a:r>
            <a:endParaRPr lang="en-US" dirty="0"/>
          </a:p>
          <a:p>
            <a:pPr algn="ctr"/>
            <a:endParaRPr lang="en-US" dirty="0"/>
          </a:p>
          <a:p>
            <a:pPr algn="ctr"/>
            <a:endParaRPr lang="en-US" dirty="0"/>
          </a:p>
        </p:txBody>
      </p:sp>
      <p:sp>
        <p:nvSpPr>
          <p:cNvPr id="1030" name="AutoShape 6" descr="data:image/jpg;base64,%20/9j/4AAQSkZJRgABAQEAYABgAAD/2wBDAAUDBAQEAwUEBAQFBQUGBwwIBwcHBw8LCwkMEQ8SEhEPERETFhwXExQaFRERGCEYGh0dHx8fExciJCIeJBweHx7/2wBDAQUFBQcGBw4ICA4eFBEUHh4eHh4eHh4eHh4eHh4eHh4eHh4eHh4eHh4eHh4eHh4eHh4eHh4eHh4eHh4eHh4eHh7/wAARCADIAQ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KACiiigAooooAKKKKACiiigAooooAKKKKACisz+3tN/56Tf+A8n+FH9vab/AM9Jv/AeT/CvO/tfAf8AP+P/AIEv8zb6tW/lf3GnRWZ/b2m/89Jv/AeT/Cj+3tN/56Tf+A8n+FH9r4D/AJ/x/wDAl/mH1at/K/uNOisz+3tN/wCek3/gPJ/hR/b2m/8APSb/AMB5P8KP7XwH/P8Aj/4Ev8w+rVv5X9xp0Vmf29pv/PSb/wAB5P8ACj+3tN/56Tf+A8n+FH9r4D/n/H/wJf5h9Wrfyv7jTorM/t7Tf+ek3/gPJ/hR/b2m/wDPSb/wHk/wo/tfAf8AP+P/AIEv8w+rVv5X9xp0Vmf29pv/AD0m/wDAeT/Cj+3tN/56Tf8AgPJ/hR/a+A/5/wAf/Al/mH1at/K/uNOisz+3tN/56Tf+A8n+FH9vab/z0m/8B5P8KP7XwH/P+P8A4Ev8w+rVv5X9xp0Vmf29pv8Az0m/8B5P8KP7e03/AJ6Tf+A8n+FH9r4D/n/H/wACX+YfVq38r+406KzP7e03/npN/wCA8n+FH9vab/z0m/8AAeT/AAo/tfAf8/4/+BL/ADD6tW/lf3GnRWZ/b2m/89Jv/AeT/Cj+3tN/56Tf+A8n+FH9r4D/AJ/x/wDAl/mH1at/K/uNOisz+3tN/wCek3/gPJ/hR/b2m/8APSb/AMB5P8KP7XwH/P8Aj/4Ev8w+rVv5X9xp0Vmf29pv/PSb/wAB5P8ACorzxNpFpaS3U8twIolLuVtZWOB6ALk/hTjmuBk0lWjf/Ev8weHqpXcX9xsUV59/wuXwF/z+6v8A+CK9/wDjVH/C5PAX/P7q/wD4I73/AONV6nsqn8rOX2sO6PQaK8+/4XJ4C/5/dX/8Ed7/APGqP+FyeAv+f3V//BHe/wDxqj2VT+Vh7WHdHoNFeff8Lk8Bf8/ur/8Agjvf/jVH/C5PAX/P7q//AII73/41R7Kp/Kw9rDuj0GivPv8AhcngL/n91f8A8Ed7/wDGqP8AhcngL/n91f8A8Ed7/wDGqPZVP5WHtYd0eg0V59/wuTwF/wA/ur/+CO9/+NUf8Lk8Bf8AP7q//gjvf/jVHsqn8rD2sO6PQaKKKzN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rxv9qr4ieIvh/4W0yXw29vDc6hcPC08sW8xhVzlQeM/UH6VdOm6klFEVJqnFyZ7ITjrSBl/vD86+BLTxL4n8U2YuvEHibxBdSSStuK3UixLGyuuQiEDcrqrYA5BxUczT2cH2jSl1QyeRGyv9qnVvM/dFhkMOdrSH8BXZ9Rd7ORx/Xluon6AUV8JaH8Z/iF4W8VraWeu3N7pvnoq2upk3GUYj+NjvBwezfhX3TaSGa1imIALorED3Fc9fDyo2v1OijXjVvboSUV4N4g8Xa/pvxx0LxBLqU48IX+pT+Hltt5ESyIFXzSOhJm3gH+7GfWvYvGOnrqPh27hN5e2jJE0iS2lw0MisASPmH8ulRKm42v1LjU5r26GvRXh/7NfiTXxqepeEfFWrXWpXbWdtqthcXT7nkglQbhk9cNnjsKvftQeINa0/wjcWnh3U7nTru0tTqVzcW7lXWMSJEiZ9HZ2P8A2zNV7B+05Lk+2Xs+ex7FRXkdzpd0n7PLauviLxANUXQzqYvP7Rk8zz/s+71xtz/D0rI8D6X4y8RfArRJNI8Sar/bOuPGb7U7i9Z2tYRI25o1J4O0BRj15o9krXv1sHtXe1ulz3OivBfiPp9/4d+IXw70Cy8U+JXtdUu5IL9pNUkLXAVM5Jz8pz/dxXXx+B/EVl4yuoovE+u3nhfVLJo5Ek1BvtGnTqwZGic87SNw79s5FDpJJO+41UbbVj0uivF/2fNQ1Kz8R+K/Bfi3WNSvvEWk3BZZbu6Z1ntGxskRScL2JP8Atit74UaTdXWu6x4qbX9dutJmunh0m0ub1pIvKX5XkweuXDbc9AM96UqXK3d7BGrzJWR6VRRRWRqFFFFABRRRQAUUUUAFFFFABRRRQAUUUUAFFFFABRRRQAV85ftyWl1qGi+EbGxgkuLmfUJVjjQZZj5Yr6NrzT4zR48Q+Ebt1HlJcXMWSOjvGNv4/K1c+MxssBh6mKhHmcIydu9k2HsFXapN2TaX4nz14J+Bc3kRzeJNXuY3cD/Q7JyMZ7FvX6V6Q3wi8G6SkUL6a10CnPm3MjbT0KnBAyOK6yORo3EiHDKcg+hrV121W3Btt2BY26tKx7szDJz6fMPyr8afEmcZxha9adeSkrWUW4pdbJLe8VLfay3ufSxyzB4ScIKCa89X+Pnb7zyPxd8NvBVvol1qFrocNvcwKJI5EdsggjHUmvoPXtY/sLwDPq4UPJb2IaFD/HKVAjX8XKj8a8o8bMF8K3wPV0WNR3LMwAH5mu0+Juh3Wr6Voul/8JlZeHUhmgnMc0aM1zLEysq/Mwyu4Dgda+x8OsbisZg6ksVUlO0tHJt9FdK9zzM7o06FVeyilp0sup518S/Dfje8+Bv9gSeEbaF9IiS+S8TVFeTzYsu8gXaCWYF+M9Wr1nwV4kTxd8JrLxErAveaYWmx0EoUrIPwYNVvW9Uhh0aXTJvFGiWesLCgmluCm1ScZYxFwQCDwCe461574V8A6p4B8F3Hg+D4l2Frb35c2jXNpGskZbAfy8vyMdscE5r9G5lOFno7+fzPEUXCV1qreXyOf19X8MaZ8KviTACIrS3t9L1MjvbToACfo2Oe1W/iuy6x8F/iH4u3B4tRMcFk45BtYZkVCPZm3v8A8CrodN8N6LcfCW4+Hmu+PtK1a1mhFnaXKvEkkYH3R947mBxjvVn4h+GNL1L4ej4e2njDSdC06C1it7tZAjSBVKlerjZkr3HNWprmXk/wvchwfK/T8bWLF5/ybLL/ANiif/SSp/2cP+SIeFv+vQ/+jGrPGi3V18Lp/BcXxC0WSKGx+yT3iQIWS1Mez5h5mAcfxdK1vgxpKeG/C9v4bh8Wadr9rZx4tjAqiRELEndtY5GTjtWUmuRq/U0jfnTt0OS+OP8AyWf4U/8AYSm/9Fmvaa8l8eeEZvFvjvS9dt/iBpVpLoEr3FpapAkhjwMOZPnye4PTFegWfiLRU063luvEejyswKmdLlFjkdQC235j0znGTjNKprGKXQqGkpXPHv2k9Lew8eeCvEmkXkun6jqd0dDupYhy9vKD+oBbH1HoK9z02zttO0+30+yhWG2tolihjXoqKMAfkK8q+Kvh628c6npN5H8RtG0200m+jubSNVjkPn7eNzF+e5AwODXpmj3isP7NutUsbzVIEzcrAQrDPQmPJKjkdaKjvCK7Cpq05PuaNFFFYG4UUUUAFFFFABRRRQAUUUUAFFFFABRRRQAUUUUAFFFFABWP4x8PWfifQpdLu3kiyyyQzx/fglU5V19wfzGR3rYopNJqzA8S1Qa74YJj8UaezWqdNWs0L2zj1kA+aE+u75fRjXn/AIv8b+L9T8nwcLh9ZhmkiMcum2qvNeW+4HDbWJ4AIJAGSOwNfVtUtN0jSdMknk03S7Kye4bfM1vAsZkb1YqBk/Wvm8Hwtg8DiJ1cM3GM/ij08rPdddNVr0Oqtja1aCjPVrZ9f+Cee+FPBur6vqtrrHii3WwsrSQTWml7w8jyD7skxHyjHUICeeSe1a3xWVf7S8EyOBtXxHECx6DMMwH64ruaq6rp1jqtk1nqNrHcwMQxRx0IOQQeoIPII5Fe3luBw+W0Y0MPHliv6u+7OevOdduU3ds43x1a2c7eMvtEMTq/hqKKQsByubr5SfxrF0VptD8aaF4D1jdcLaXMtzoV3KNxmtRDIPLLH/lpFkL6lSp9a76XwzoculTaXNYCa0nIadJZHcykdN7Elm6DqT0q4+mWDmzZ7ZHeyz9mdiS0WUKEhuudpIz713qorWMHBt3PHrHTnuPhVq2qWMStf6L4iu9Stto53RTEuB9U3CtHx1Pa6z8GPGfiqAK0Wq2Ja3cjrAigIQfQ8t9TXpWkaDpGkWc9np1kkFvcMzyxgkq7N94nJ6nue9JeaBo95oY0O40+F9MChPsvIjKjopA6j2qvaq9/Mn2TtbyMDTFuPt99N4hg0uG+aF4dL+zybne18qNnByAT84JORgcYrzj4W79Vs/Aun6u0OkR6XoAvrKaGQs1/G8JjkUsQuzZuDMvzZyDng16/B4U8Pw3EtxHpy+fLbm2eYyO0hiJBKBichcgcA9qIfCvh6G2sbaLS4Ui09ibNQSPIyMEKc5AIOMdKFUSTQ3TbaZxPhs6xoWq+HLDWrPSNZ0t2e30jWrF2SdAyFgJYzwQyjllYgkAkVk+E9OsG/Z4vdUa2ja7j0PUYUmIyUQ+aSB6ZIGcdcDPQV6dY+F9BsWU2enrAEVljVHYLEG+9sXOEJ9VANLbeGdCt9Bl0GDTo49MlyJLZWbYwP3hjPQ9x0OT60e1QKmzlp/CWna58NLeSKNLTU5dJtGivUGHSWFQ8L++1skexI71pfCm6k1rwtbeLb2KJNQ1mGOWcR8qiqMKgPUgHcef7xrooNLsYNIXSYYdlksflLErtwn90HOQPx4o0XS9P0XTo9P0u2W1tIv8AVwoTtQegB6D2qHO6aKULNMuUUUVm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209800" y="657061"/>
            <a:ext cx="6629400" cy="400110"/>
          </a:xfrm>
          <a:prstGeom prst="rect">
            <a:avLst/>
          </a:prstGeom>
        </p:spPr>
        <p:txBody>
          <a:bodyPr wrap="square">
            <a:spAutoFit/>
          </a:bodyPr>
          <a:lstStyle/>
          <a:p>
            <a:pPr algn="ctr"/>
            <a:r>
              <a:rPr lang="en-US" sz="2000" b="1" dirty="0">
                <a:latin typeface="Times New Roman" panose="02020603050405020304" pitchFamily="18" charset="0"/>
                <a:cs typeface="Times New Roman" panose="02020603050405020304" pitchFamily="18" charset="0"/>
              </a:rPr>
              <a:t>REASONABLE CLASSIFICATION</a:t>
            </a:r>
          </a:p>
        </p:txBody>
      </p:sp>
    </p:spTree>
    <p:extLst>
      <p:ext uri="{BB962C8B-B14F-4D97-AF65-F5344CB8AC3E}">
        <p14:creationId xmlns:p14="http://schemas.microsoft.com/office/powerpoint/2010/main" val="8480886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5653</TotalTime>
  <Words>898</Words>
  <Application>Microsoft Office PowerPoint</Application>
  <PresentationFormat>On-screen Show (4:3)</PresentationFormat>
  <Paragraphs>91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Times New Roman</vt:lpstr>
      <vt:lpstr>Wingdings</vt:lpstr>
      <vt:lpstr>Office Theme</vt:lpstr>
      <vt:lpstr>PowerPoint Presentation</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toshiba</dc:creator>
  <cp:lastModifiedBy>Himanshu</cp:lastModifiedBy>
  <cp:revision>396</cp:revision>
  <cp:lastPrinted>2019-10-30T05:24:58Z</cp:lastPrinted>
  <dcterms:created xsi:type="dcterms:W3CDTF">2019-06-01T11:18:17Z</dcterms:created>
  <dcterms:modified xsi:type="dcterms:W3CDTF">2021-12-06T04:43:59Z</dcterms:modified>
</cp:coreProperties>
</file>