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177BA4-C867-4BBF-A405-24797C50475F}" type="datetimeFigureOut">
              <a:rPr lang="en-US" smtClean="0"/>
              <a:pPr/>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177BA4-C867-4BBF-A405-24797C50475F}" type="datetimeFigureOut">
              <a:rPr lang="en-US" smtClean="0"/>
              <a:pPr/>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177BA4-C867-4BBF-A405-24797C50475F}" type="datetimeFigureOut">
              <a:rPr lang="en-US" smtClean="0"/>
              <a:pPr/>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177BA4-C867-4BBF-A405-24797C50475F}" type="datetimeFigureOut">
              <a:rPr lang="en-US" smtClean="0"/>
              <a:pPr/>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77BA4-C867-4BBF-A405-24797C50475F}" type="datetimeFigureOut">
              <a:rPr lang="en-US" smtClean="0"/>
              <a:pPr/>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177BA4-C867-4BBF-A405-24797C50475F}" type="datetimeFigureOut">
              <a:rPr lang="en-US" smtClean="0"/>
              <a:pPr/>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177BA4-C867-4BBF-A405-24797C50475F}" type="datetimeFigureOut">
              <a:rPr lang="en-US" smtClean="0"/>
              <a:pPr/>
              <a:t>9/22/2020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177BA4-C867-4BBF-A405-24797C50475F}" type="datetimeFigureOut">
              <a:rPr lang="en-US" smtClean="0"/>
              <a:pPr/>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177BA4-C867-4BBF-A405-24797C50475F}" type="datetimeFigureOut">
              <a:rPr lang="en-US" smtClean="0"/>
              <a:pPr/>
              <a:t>9/22/2020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77BA4-C867-4BBF-A405-24797C50475F}" type="datetimeFigureOut">
              <a:rPr lang="en-US" smtClean="0"/>
              <a:pPr/>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77BA4-C867-4BBF-A405-24797C50475F}" type="datetimeFigureOut">
              <a:rPr lang="en-US" smtClean="0"/>
              <a:pPr/>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71B14-9578-468E-BA52-C6DF8BCE9B9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77BA4-C867-4BBF-A405-24797C50475F}" type="datetimeFigureOut">
              <a:rPr lang="en-US" smtClean="0"/>
              <a:pPr/>
              <a:t>9/22/2020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71B14-9578-468E-BA52-C6DF8BCE9B9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Times New Roman" pitchFamily="18" charset="0"/>
                <a:cs typeface="Times New Roman" pitchFamily="18" charset="0"/>
              </a:rPr>
              <a:t>AUSTIN’S THEORY OF LAW</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chemeClr val="tx1"/>
                </a:solidFill>
                <a:latin typeface="Times New Roman" pitchFamily="18" charset="0"/>
                <a:cs typeface="Times New Roman" pitchFamily="18" charset="0"/>
              </a:rPr>
              <a:t>Presented by:</a:t>
            </a:r>
          </a:p>
          <a:p>
            <a:r>
              <a:rPr lang="en-US" dirty="0" err="1" smtClean="0">
                <a:solidFill>
                  <a:schemeClr val="tx1"/>
                </a:solidFill>
                <a:latin typeface="Times New Roman" pitchFamily="18" charset="0"/>
                <a:cs typeface="Times New Roman" pitchFamily="18" charset="0"/>
              </a:rPr>
              <a:t>Rinkey</a:t>
            </a:r>
            <a:r>
              <a:rPr lang="en-US" dirty="0" smtClean="0">
                <a:solidFill>
                  <a:schemeClr val="tx1"/>
                </a:solidFill>
                <a:latin typeface="Times New Roman" pitchFamily="18" charset="0"/>
                <a:cs typeface="Times New Roman" pitchFamily="18" charset="0"/>
              </a:rPr>
              <a:t> Sharma</a:t>
            </a:r>
          </a:p>
          <a:p>
            <a:r>
              <a:rPr lang="en-US" dirty="0" smtClean="0">
                <a:solidFill>
                  <a:schemeClr val="tx1"/>
                </a:solidFill>
                <a:latin typeface="Times New Roman" pitchFamily="18" charset="0"/>
                <a:cs typeface="Times New Roman" pitchFamily="18" charset="0"/>
              </a:rPr>
              <a:t>Assistant Professor of Law</a:t>
            </a:r>
          </a:p>
          <a:p>
            <a:r>
              <a:rPr lang="en-US" dirty="0" smtClean="0">
                <a:solidFill>
                  <a:schemeClr val="tx1"/>
                </a:solidFill>
                <a:latin typeface="Times New Roman" pitchFamily="18" charset="0"/>
                <a:cs typeface="Times New Roman" pitchFamily="18" charset="0"/>
              </a:rPr>
              <a:t>IILS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lgn="just">
              <a:buNone/>
            </a:pPr>
            <a:r>
              <a:rPr lang="en-US" b="1" dirty="0" smtClean="0">
                <a:latin typeface="Times New Roman" pitchFamily="18" charset="0"/>
                <a:cs typeface="Times New Roman" pitchFamily="18" charset="0"/>
              </a:rPr>
              <a:t>2. SANCTION</a:t>
            </a:r>
          </a:p>
          <a:p>
            <a:pPr algn="just"/>
            <a:r>
              <a:rPr lang="en-US" dirty="0" smtClean="0">
                <a:latin typeface="Times New Roman" pitchFamily="18" charset="0"/>
                <a:cs typeface="Times New Roman" pitchFamily="18" charset="0"/>
              </a:rPr>
              <a:t>Non obedience of command will result in sanction i.e., punishment (evil consequences).</a:t>
            </a:r>
          </a:p>
          <a:p>
            <a:pPr algn="just"/>
            <a:r>
              <a:rPr lang="en-US" dirty="0" smtClean="0">
                <a:latin typeface="Times New Roman" pitchFamily="18" charset="0"/>
                <a:cs typeface="Times New Roman" pitchFamily="18" charset="0"/>
              </a:rPr>
              <a:t>Sanction is necessary to enforce law.</a:t>
            </a:r>
          </a:p>
          <a:p>
            <a:pPr algn="just">
              <a:buNone/>
            </a:pPr>
            <a:r>
              <a:rPr lang="en-US" b="1" dirty="0" smtClean="0">
                <a:latin typeface="Times New Roman" pitchFamily="18" charset="0"/>
                <a:cs typeface="Times New Roman" pitchFamily="18" charset="0"/>
              </a:rPr>
              <a:t>3. DUTY</a:t>
            </a:r>
          </a:p>
          <a:p>
            <a:pPr algn="just"/>
            <a:r>
              <a:rPr lang="en-US" dirty="0" smtClean="0">
                <a:latin typeface="Times New Roman" pitchFamily="18" charset="0"/>
                <a:cs typeface="Times New Roman" pitchFamily="18" charset="0"/>
              </a:rPr>
              <a:t>All subjects inferior to Sovereign are under obligation to obey the command of the sovereign.</a:t>
            </a:r>
          </a:p>
          <a:p>
            <a:pPr algn="just"/>
            <a:r>
              <a:rPr lang="en-US" dirty="0" smtClean="0">
                <a:latin typeface="Times New Roman" pitchFamily="18" charset="0"/>
                <a:cs typeface="Times New Roman" pitchFamily="18" charset="0"/>
              </a:rPr>
              <a:t>Duty is compulsory in nature.</a:t>
            </a:r>
          </a:p>
          <a:p>
            <a:pPr algn="just"/>
            <a:r>
              <a:rPr lang="en-US" dirty="0" smtClean="0">
                <a:latin typeface="Times New Roman" pitchFamily="18" charset="0"/>
                <a:cs typeface="Times New Roman" pitchFamily="18" charset="0"/>
              </a:rPr>
              <a:t>Sovereign himself is under no obligation to follow his.</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buNone/>
            </a:pPr>
            <a:r>
              <a:rPr lang="en-US" b="1" dirty="0" smtClean="0">
                <a:latin typeface="Times New Roman" pitchFamily="18" charset="0"/>
                <a:cs typeface="Times New Roman" pitchFamily="18" charset="0"/>
              </a:rPr>
              <a:t>4. SOVEREIGN</a:t>
            </a:r>
          </a:p>
          <a:p>
            <a:pPr algn="just"/>
            <a:r>
              <a:rPr lang="en-US" dirty="0" smtClean="0">
                <a:latin typeface="Times New Roman" pitchFamily="18" charset="0"/>
                <a:cs typeface="Times New Roman" pitchFamily="18" charset="0"/>
              </a:rPr>
              <a:t>He defined Sovereign as if a determinate human Superior, not in the habit of obedience to a like superior, receives habitual obedience from the bulk of a given society, that determinate superior is sovereign in that society and the society (including the Superior) is a society political and independent.</a:t>
            </a:r>
          </a:p>
          <a:p>
            <a:pPr algn="just"/>
            <a:r>
              <a:rPr lang="en-US" dirty="0" smtClean="0">
                <a:latin typeface="Times New Roman" pitchFamily="18" charset="0"/>
                <a:cs typeface="Times New Roman" pitchFamily="18" charset="0"/>
              </a:rPr>
              <a:t>According to Austin, the sovereign must be illimitable, indivisible and Continuous. </a:t>
            </a:r>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AUSTIN’S IMPERATIVE THEORY OF LAW</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dirty="0" smtClean="0">
                <a:latin typeface="Times New Roman" pitchFamily="18" charset="0"/>
                <a:cs typeface="Times New Roman" pitchFamily="18" charset="0"/>
              </a:rPr>
              <a:t>Austin is known as father of English jurisprudence.</a:t>
            </a:r>
          </a:p>
          <a:p>
            <a:pPr algn="just"/>
            <a:r>
              <a:rPr lang="en-US" dirty="0" smtClean="0">
                <a:latin typeface="Times New Roman" pitchFamily="18" charset="0"/>
                <a:cs typeface="Times New Roman" pitchFamily="18" charset="0"/>
              </a:rPr>
              <a:t>According to him, Jurisprudence are divided into two categories:</a:t>
            </a:r>
          </a:p>
          <a:p>
            <a:pPr marL="514350" indent="-514350" algn="just">
              <a:buAutoNum type="arabicPeriod"/>
            </a:pPr>
            <a:r>
              <a:rPr lang="en-US" b="1" dirty="0" smtClean="0">
                <a:latin typeface="Times New Roman" pitchFamily="18" charset="0"/>
                <a:cs typeface="Times New Roman" pitchFamily="18" charset="0"/>
              </a:rPr>
              <a:t>General Jurisprudence:</a:t>
            </a:r>
            <a:r>
              <a:rPr lang="en-US" dirty="0" smtClean="0">
                <a:latin typeface="Times New Roman" pitchFamily="18" charset="0"/>
                <a:cs typeface="Times New Roman" pitchFamily="18" charset="0"/>
              </a:rPr>
              <a:t> it is also known as General </a:t>
            </a:r>
            <a:r>
              <a:rPr lang="en-US" dirty="0" err="1" smtClean="0">
                <a:latin typeface="Times New Roman" pitchFamily="18" charset="0"/>
                <a:cs typeface="Times New Roman" pitchFamily="18" charset="0"/>
              </a:rPr>
              <a:t>Expositorial</a:t>
            </a:r>
            <a:r>
              <a:rPr lang="en-US" dirty="0" smtClean="0">
                <a:latin typeface="Times New Roman" pitchFamily="18" charset="0"/>
                <a:cs typeface="Times New Roman" pitchFamily="18" charset="0"/>
              </a:rPr>
              <a:t>. According to him, study of General jurisprudence deals with:</a:t>
            </a:r>
          </a:p>
          <a:p>
            <a:pPr marL="571500" indent="-571500" algn="just">
              <a:buAutoNum type="romanLcPeriod"/>
            </a:pPr>
            <a:r>
              <a:rPr lang="en-US" dirty="0" smtClean="0">
                <a:latin typeface="Times New Roman" pitchFamily="18" charset="0"/>
                <a:cs typeface="Times New Roman" pitchFamily="18" charset="0"/>
              </a:rPr>
              <a:t>Principles and distinctions which are common to various system.</a:t>
            </a:r>
          </a:p>
          <a:p>
            <a:pPr marL="571500" indent="-571500" algn="just">
              <a:buAutoNum type="romanLcPeriod"/>
            </a:pPr>
            <a:r>
              <a:rPr lang="en-US" dirty="0" smtClean="0">
                <a:latin typeface="Times New Roman" pitchFamily="18" charset="0"/>
                <a:cs typeface="Times New Roman" pitchFamily="18" charset="0"/>
              </a:rPr>
              <a:t>Exposition of the principles, notions and distinctions which are common to the different systems of law.</a:t>
            </a:r>
          </a:p>
          <a:p>
            <a:pPr marL="571500" indent="-571500" algn="just">
              <a:buNone/>
            </a:pPr>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the concept of rights &amp;Duties, ownership, possession, personality comes under the province of general jurisprudence.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algn="just">
              <a:buNone/>
            </a:pPr>
            <a:r>
              <a:rPr lang="en-US" dirty="0" smtClean="0">
                <a:latin typeface="Times New Roman" pitchFamily="18" charset="0"/>
                <a:cs typeface="Times New Roman" pitchFamily="18" charset="0"/>
              </a:rPr>
              <a:t>2. </a:t>
            </a:r>
            <a:r>
              <a:rPr lang="en-US" b="1" dirty="0" smtClean="0">
                <a:latin typeface="Times New Roman" pitchFamily="18" charset="0"/>
                <a:cs typeface="Times New Roman" pitchFamily="18" charset="0"/>
              </a:rPr>
              <a:t>Particular jurisprudence:</a:t>
            </a:r>
            <a:r>
              <a:rPr lang="en-US" dirty="0" smtClean="0">
                <a:latin typeface="Times New Roman" pitchFamily="18" charset="0"/>
                <a:cs typeface="Times New Roman" pitchFamily="18" charset="0"/>
              </a:rPr>
              <a:t> it is also known as particular </a:t>
            </a:r>
            <a:r>
              <a:rPr lang="en-US" dirty="0" err="1" smtClean="0">
                <a:latin typeface="Times New Roman" pitchFamily="18" charset="0"/>
                <a:cs typeface="Times New Roman" pitchFamily="18" charset="0"/>
              </a:rPr>
              <a:t>expositorial</a:t>
            </a:r>
            <a:r>
              <a:rPr lang="en-US" dirty="0" smtClean="0">
                <a:latin typeface="Times New Roman" pitchFamily="18" charset="0"/>
                <a:cs typeface="Times New Roman" pitchFamily="18" charset="0"/>
              </a:rPr>
              <a:t>. It is a study of particular system of law. Its field is confined to one particular country and is, therefore, sometimes termed as national jurisprudence.</a:t>
            </a:r>
          </a:p>
          <a:p>
            <a:pPr algn="just"/>
            <a:r>
              <a:rPr lang="en-US" dirty="0" smtClean="0">
                <a:latin typeface="Times New Roman" pitchFamily="18" charset="0"/>
                <a:cs typeface="Times New Roman" pitchFamily="18" charset="0"/>
              </a:rPr>
              <a:t>General jurisprudence has a wider scope than particular jurisprudence.</a:t>
            </a:r>
          </a:p>
          <a:p>
            <a:pPr algn="just"/>
            <a:r>
              <a:rPr lang="en-US" dirty="0" smtClean="0">
                <a:latin typeface="Times New Roman" pitchFamily="18" charset="0"/>
                <a:cs typeface="Times New Roman" pitchFamily="18" charset="0"/>
              </a:rPr>
              <a:t>It may, however, be noted that the meeting ground of Austin’s general and particular jurisprudence is positive law, in so far as in each case matter comes out of positive law. While in the former case positive law common to all system is taken into consideration, in the latter case we are concerned with particular system of (positive) law.</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AUSTIN’S DEFINITION OF LAW</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According to Austin “law is aggregate of rules set by men politically superior or sovereign to men as politically subject.”</a:t>
            </a:r>
          </a:p>
          <a:p>
            <a:pPr algn="just"/>
            <a:r>
              <a:rPr lang="en-US" dirty="0" smtClean="0">
                <a:latin typeface="Times New Roman" pitchFamily="18" charset="0"/>
                <a:cs typeface="Times New Roman" pitchFamily="18" charset="0"/>
              </a:rPr>
              <a:t>He defined law as “rule laid down for the guidance of an intelligent being by an intelligent being having power over him.”</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2800" y="609600"/>
            <a:ext cx="2286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a:t>
            </a:r>
            <a:endParaRPr lang="en-US" dirty="0">
              <a:latin typeface="Times New Roman" pitchFamily="18" charset="0"/>
              <a:cs typeface="Times New Roman" pitchFamily="18" charset="0"/>
            </a:endParaRPr>
          </a:p>
        </p:txBody>
      </p:sp>
      <p:cxnSp>
        <p:nvCxnSpPr>
          <p:cNvPr id="6" name="Straight Connector 5"/>
          <p:cNvCxnSpPr/>
          <p:nvPr/>
        </p:nvCxnSpPr>
        <p:spPr>
          <a:xfrm flipH="1">
            <a:off x="2133600" y="1447800"/>
            <a:ext cx="22860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343400" y="1447800"/>
            <a:ext cx="2895600" cy="685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838200" y="2209800"/>
            <a:ext cx="25146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SET BY GOD TO MEN (LAW OF GOD)</a:t>
            </a:r>
            <a:endParaRPr lang="en-US" dirty="0">
              <a:latin typeface="Times New Roman" pitchFamily="18" charset="0"/>
              <a:cs typeface="Times New Roman" pitchFamily="18" charset="0"/>
            </a:endParaRPr>
          </a:p>
        </p:txBody>
      </p:sp>
      <p:sp>
        <p:nvSpPr>
          <p:cNvPr id="12" name="Rectangle 11"/>
          <p:cNvSpPr/>
          <p:nvPr/>
        </p:nvSpPr>
        <p:spPr>
          <a:xfrm>
            <a:off x="5943600" y="2133600"/>
            <a:ext cx="2209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SET BY MEN TO MEN (HUMAN LAWS)</a:t>
            </a:r>
            <a:endParaRPr lang="en-US" dirty="0">
              <a:latin typeface="Times New Roman" pitchFamily="18" charset="0"/>
              <a:cs typeface="Times New Roman" pitchFamily="18" charset="0"/>
            </a:endParaRPr>
          </a:p>
        </p:txBody>
      </p:sp>
      <p:cxnSp>
        <p:nvCxnSpPr>
          <p:cNvPr id="30" name="Straight Connector 29"/>
          <p:cNvCxnSpPr/>
          <p:nvPr/>
        </p:nvCxnSpPr>
        <p:spPr>
          <a:xfrm>
            <a:off x="6934200" y="2971800"/>
            <a:ext cx="12192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096000" y="3048000"/>
            <a:ext cx="121920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724400" y="3505200"/>
            <a:ext cx="19812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PROPERLY SO CALLED</a:t>
            </a:r>
            <a:endParaRPr lang="en-US" dirty="0">
              <a:latin typeface="Times New Roman" pitchFamily="18" charset="0"/>
              <a:cs typeface="Times New Roman" pitchFamily="18" charset="0"/>
            </a:endParaRPr>
          </a:p>
        </p:txBody>
      </p:sp>
      <p:sp>
        <p:nvSpPr>
          <p:cNvPr id="39" name="Rectangle 38"/>
          <p:cNvSpPr/>
          <p:nvPr/>
        </p:nvSpPr>
        <p:spPr>
          <a:xfrm>
            <a:off x="7239000" y="3505200"/>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IMPROPERLY SO CALLED</a:t>
            </a:r>
            <a:endParaRPr lang="en-US" dirty="0">
              <a:latin typeface="Times New Roman" pitchFamily="18" charset="0"/>
              <a:cs typeface="Times New Roman" pitchFamily="18" charset="0"/>
            </a:endParaRPr>
          </a:p>
        </p:txBody>
      </p:sp>
      <p:cxnSp>
        <p:nvCxnSpPr>
          <p:cNvPr id="41" name="Straight Arrow Connector 40"/>
          <p:cNvCxnSpPr/>
          <p:nvPr/>
        </p:nvCxnSpPr>
        <p:spPr>
          <a:xfrm>
            <a:off x="5715000" y="44196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057400" y="4724400"/>
            <a:ext cx="434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057400" y="4724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609600" y="5105400"/>
            <a:ext cx="25146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SET BY POLITICAL SUPERIOR TO POLITICAL SUBORDINATE</a:t>
            </a:r>
            <a:endParaRPr lang="en-US" dirty="0">
              <a:latin typeface="Times New Roman" pitchFamily="18" charset="0"/>
              <a:cs typeface="Times New Roman" pitchFamily="18" charset="0"/>
            </a:endParaRPr>
          </a:p>
        </p:txBody>
      </p:sp>
      <p:cxnSp>
        <p:nvCxnSpPr>
          <p:cNvPr id="66" name="Straight Connector 65"/>
          <p:cNvCxnSpPr/>
          <p:nvPr/>
        </p:nvCxnSpPr>
        <p:spPr>
          <a:xfrm>
            <a:off x="6400800" y="4724400"/>
            <a:ext cx="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4724400" y="5181600"/>
            <a:ext cx="2286000" cy="2209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LAW SET BY SUBJECTS AS PRIVATE PERSON IN PURSUANCE OF LEGAL RIGHTS GRANTED TO THEM</a:t>
            </a:r>
            <a:endParaRPr lang="en-US" dirty="0">
              <a:latin typeface="Times New Roman" pitchFamily="18" charset="0"/>
              <a:cs typeface="Times New Roman" pitchFamily="18" charset="0"/>
            </a:endParaRPr>
          </a:p>
        </p:txBody>
      </p:sp>
      <p:cxnSp>
        <p:nvCxnSpPr>
          <p:cNvPr id="72" name="Straight Connector 71"/>
          <p:cNvCxnSpPr/>
          <p:nvPr/>
        </p:nvCxnSpPr>
        <p:spPr>
          <a:xfrm>
            <a:off x="8001000" y="4495800"/>
            <a:ext cx="0" cy="381000"/>
          </a:xfrm>
          <a:prstGeom prst="line">
            <a:avLst/>
          </a:prstGeom>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a:off x="7467600" y="4876800"/>
            <a:ext cx="1371600" cy="236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RULES WHICH ARE NOT SET DIRECTLY/INDIRECTLY BY A POLITICAL SUPERIOR</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r>
              <a:rPr lang="en-US" dirty="0" smtClean="0">
                <a:latin typeface="Times New Roman" pitchFamily="18" charset="0"/>
                <a:cs typeface="Times New Roman" pitchFamily="18" charset="0"/>
              </a:rPr>
              <a:t>According to Austin, positive law has four element, namely, Command, Sanction, Duty</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Sovereignty. </a:t>
            </a:r>
          </a:p>
          <a:p>
            <a:pPr algn="just"/>
            <a:r>
              <a:rPr lang="en-US" dirty="0" smtClean="0">
                <a:latin typeface="Times New Roman" pitchFamily="18" charset="0"/>
                <a:cs typeface="Times New Roman" pitchFamily="18" charset="0"/>
              </a:rPr>
              <a:t>He believed that every law is a command given by a Sovereign, imposing a duty, enforced by sanction.</a:t>
            </a:r>
          </a:p>
          <a:p>
            <a:pPr algn="just"/>
            <a:r>
              <a:rPr lang="en-US" dirty="0" smtClean="0">
                <a:latin typeface="Times New Roman" pitchFamily="18" charset="0"/>
                <a:cs typeface="Times New Roman" pitchFamily="18" charset="0"/>
              </a:rPr>
              <a:t>Thus, he strongly believed that law is sovereign’s command carrying with it threat of evil which is called sanction, and the party commanded and threatened is under an obligation (duty) to obey it. </a:t>
            </a:r>
          </a:p>
          <a:p>
            <a:pPr algn="just"/>
            <a:r>
              <a:rPr lang="en-US" dirty="0" smtClean="0">
                <a:latin typeface="Times New Roman" pitchFamily="18" charset="0"/>
                <a:cs typeface="Times New Roman" pitchFamily="18" charset="0"/>
              </a:rPr>
              <a:t>Austin’s theory of law is known as Imperative theory of law.</a:t>
            </a: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ELEMENTS OF LAW</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b="1" dirty="0" smtClean="0">
                <a:latin typeface="Times New Roman" pitchFamily="18" charset="0"/>
                <a:cs typeface="Times New Roman" pitchFamily="18" charset="0"/>
              </a:rPr>
              <a:t>1. COMMAND</a:t>
            </a:r>
          </a:p>
          <a:p>
            <a:pPr algn="just"/>
            <a:r>
              <a:rPr lang="en-US" b="1" i="1" dirty="0" smtClean="0">
                <a:latin typeface="Times New Roman" pitchFamily="18" charset="0"/>
                <a:cs typeface="Times New Roman" pitchFamily="18" charset="0"/>
              </a:rPr>
              <a:t>Definition:</a:t>
            </a:r>
          </a:p>
          <a:p>
            <a:pPr algn="just">
              <a:buFont typeface="Wingdings" pitchFamily="2" charset="2"/>
              <a:buChar char="ü"/>
            </a:pPr>
            <a:r>
              <a:rPr lang="en-US" dirty="0" smtClean="0">
                <a:latin typeface="Times New Roman" pitchFamily="18" charset="0"/>
                <a:cs typeface="Times New Roman" pitchFamily="18" charset="0"/>
              </a:rPr>
              <a:t>According to Austin, commands are expressions of desire by superiors to inferiors.</a:t>
            </a:r>
          </a:p>
          <a:p>
            <a:pPr algn="just">
              <a:buFont typeface="Wingdings" pitchFamily="2" charset="2"/>
              <a:buChar char="ü"/>
            </a:pPr>
            <a:r>
              <a:rPr lang="en-US" dirty="0" smtClean="0">
                <a:latin typeface="Times New Roman" pitchFamily="18" charset="0"/>
                <a:cs typeface="Times New Roman" pitchFamily="18" charset="0"/>
              </a:rPr>
              <a:t>Non – compliance results in evil.</a:t>
            </a:r>
          </a:p>
          <a:p>
            <a:pPr algn="just">
              <a:buFont typeface="Wingdings" pitchFamily="2" charset="2"/>
              <a:buChar char="ü"/>
            </a:pPr>
            <a:r>
              <a:rPr lang="en-US" dirty="0" smtClean="0">
                <a:latin typeface="Times New Roman" pitchFamily="18" charset="0"/>
                <a:cs typeface="Times New Roman" pitchFamily="18" charset="0"/>
              </a:rPr>
              <a:t>Declaration of a will in a directive manner.</a:t>
            </a:r>
          </a:p>
          <a:p>
            <a:pPr algn="just"/>
            <a:r>
              <a:rPr lang="en-US" b="1" i="1" dirty="0" smtClean="0">
                <a:latin typeface="Times New Roman" pitchFamily="18" charset="0"/>
                <a:cs typeface="Times New Roman" pitchFamily="18" charset="0"/>
              </a:rPr>
              <a:t>Division of command</a:t>
            </a:r>
          </a:p>
          <a:p>
            <a:pPr algn="just">
              <a:buFont typeface="Wingdings" pitchFamily="2" charset="2"/>
              <a:buChar char="ü"/>
            </a:pPr>
            <a:r>
              <a:rPr lang="en-US" dirty="0" smtClean="0">
                <a:latin typeface="Times New Roman" pitchFamily="18" charset="0"/>
                <a:cs typeface="Times New Roman" pitchFamily="18" charset="0"/>
              </a:rPr>
              <a:t> He divided command into two categories:</a:t>
            </a:r>
          </a:p>
          <a:p>
            <a:pPr marL="514350" indent="-514350" algn="just">
              <a:buAutoNum type="arabicPeriod"/>
            </a:pPr>
            <a:r>
              <a:rPr lang="en-US" dirty="0" smtClean="0">
                <a:latin typeface="Times New Roman" pitchFamily="18" charset="0"/>
                <a:cs typeface="Times New Roman" pitchFamily="18" charset="0"/>
              </a:rPr>
              <a:t>General command: they are given for the guidance of whole community.</a:t>
            </a:r>
          </a:p>
          <a:p>
            <a:pPr marL="514350" indent="-514350" algn="just">
              <a:buAutoNum type="arabicPeriod"/>
            </a:pPr>
            <a:r>
              <a:rPr lang="en-US" dirty="0" smtClean="0">
                <a:latin typeface="Times New Roman" pitchFamily="18" charset="0"/>
                <a:cs typeface="Times New Roman" pitchFamily="18" charset="0"/>
              </a:rPr>
              <a:t>Particular command: they are issued for the guidance of a particular or specific individual.</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suppose the lawgiver commands that thieves shall be hanged. This is a general command.</a:t>
            </a:r>
          </a:p>
          <a:p>
            <a:pPr algn="just"/>
            <a:r>
              <a:rPr lang="en-US" dirty="0" smtClean="0">
                <a:latin typeface="Times New Roman" pitchFamily="18" charset="0"/>
                <a:cs typeface="Times New Roman" pitchFamily="18" charset="0"/>
              </a:rPr>
              <a:t>Now suppose A committed theft and the judge commands that the thief i.e., A shall be hanged in accordance to the command given by the Sovereign. This is a Particular command.</a:t>
            </a:r>
          </a:p>
          <a:p>
            <a:pPr algn="just"/>
            <a:r>
              <a:rPr lang="en-US" dirty="0" smtClean="0">
                <a:latin typeface="Times New Roman" pitchFamily="18" charset="0"/>
                <a:cs typeface="Times New Roman" pitchFamily="18" charset="0"/>
              </a:rPr>
              <a:t>According to Austin, only general commands are law.</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77500" lnSpcReduction="20000"/>
          </a:bodyPr>
          <a:lstStyle/>
          <a:p>
            <a:pPr algn="just"/>
            <a:r>
              <a:rPr lang="en-US" dirty="0" smtClean="0">
                <a:latin typeface="Times New Roman" pitchFamily="18" charset="0"/>
                <a:cs typeface="Times New Roman" pitchFamily="18" charset="0"/>
              </a:rPr>
              <a:t>In other words, he said that:</a:t>
            </a:r>
          </a:p>
          <a:p>
            <a:pPr marL="571500" indent="-571500" algn="just">
              <a:buAutoNum type="romanLcPeriod"/>
            </a:pPr>
            <a:r>
              <a:rPr lang="en-US" dirty="0" smtClean="0">
                <a:latin typeface="Times New Roman" pitchFamily="18" charset="0"/>
                <a:cs typeface="Times New Roman" pitchFamily="18" charset="0"/>
              </a:rPr>
              <a:t>Laws are general commands.</a:t>
            </a:r>
          </a:p>
          <a:p>
            <a:pPr marL="571500" indent="-571500" algn="just">
              <a:buAutoNum type="romanLcPeriod"/>
            </a:pPr>
            <a:r>
              <a:rPr lang="en-US" dirty="0" smtClean="0">
                <a:latin typeface="Times New Roman" pitchFamily="18" charset="0"/>
                <a:cs typeface="Times New Roman" pitchFamily="18" charset="0"/>
              </a:rPr>
              <a:t>General command must be continuous</a:t>
            </a:r>
          </a:p>
          <a:p>
            <a:pPr marL="571500" indent="-571500" algn="just">
              <a:buNone/>
            </a:pPr>
            <a:r>
              <a:rPr lang="en-US" b="1" i="1" dirty="0" smtClean="0">
                <a:latin typeface="Times New Roman" pitchFamily="18" charset="0"/>
                <a:cs typeface="Times New Roman" pitchFamily="18" charset="0"/>
              </a:rPr>
              <a:t>Exception</a:t>
            </a:r>
          </a:p>
          <a:p>
            <a:pPr marL="571500" indent="-571500" algn="just"/>
            <a:r>
              <a:rPr lang="en-US" dirty="0" smtClean="0">
                <a:latin typeface="Times New Roman" pitchFamily="18" charset="0"/>
                <a:cs typeface="Times New Roman" pitchFamily="18" charset="0"/>
              </a:rPr>
              <a:t>However, Austin accepts that there are three kinds of law which, though not commands, may be included within the purview of law by way of exception. They are:</a:t>
            </a:r>
          </a:p>
          <a:p>
            <a:pPr marL="571500" indent="-571500" algn="just">
              <a:buFont typeface="+mj-lt"/>
              <a:buAutoNum type="romanLcPeriod"/>
            </a:pPr>
            <a:r>
              <a:rPr lang="en-US" b="1" dirty="0" smtClean="0">
                <a:latin typeface="Times New Roman" pitchFamily="18" charset="0"/>
                <a:cs typeface="Times New Roman" pitchFamily="18" charset="0"/>
              </a:rPr>
              <a:t>Declaratory or Explanatory Laws:</a:t>
            </a:r>
            <a:r>
              <a:rPr lang="en-US" dirty="0" smtClean="0">
                <a:latin typeface="Times New Roman" pitchFamily="18" charset="0"/>
                <a:cs typeface="Times New Roman" pitchFamily="18" charset="0"/>
              </a:rPr>
              <a:t> these laws are passed merely to explain the law which is already in force. Hence these are not command.</a:t>
            </a:r>
          </a:p>
          <a:p>
            <a:pPr marL="571500" indent="-571500" algn="just">
              <a:buAutoNum type="romanLcPeriod"/>
            </a:pPr>
            <a:r>
              <a:rPr lang="en-US" b="1" dirty="0" smtClean="0">
                <a:latin typeface="Times New Roman" pitchFamily="18" charset="0"/>
                <a:cs typeface="Times New Roman" pitchFamily="18" charset="0"/>
              </a:rPr>
              <a:t>Laws of repeal:</a:t>
            </a:r>
            <a:r>
              <a:rPr lang="en-US" dirty="0" smtClean="0">
                <a:latin typeface="Times New Roman" pitchFamily="18" charset="0"/>
                <a:cs typeface="Times New Roman" pitchFamily="18" charset="0"/>
              </a:rPr>
              <a:t> he does not treat such laws as commands because they are in fact the revocation of a command.</a:t>
            </a:r>
          </a:p>
          <a:p>
            <a:pPr marL="571500" indent="-571500" algn="just">
              <a:buAutoNum type="romanLcPeriod"/>
            </a:pPr>
            <a:r>
              <a:rPr lang="en-US" b="1" dirty="0" smtClean="0">
                <a:latin typeface="Times New Roman" pitchFamily="18" charset="0"/>
                <a:cs typeface="Times New Roman" pitchFamily="18" charset="0"/>
              </a:rPr>
              <a:t>Laws of imperfect obligation:</a:t>
            </a:r>
            <a:r>
              <a:rPr lang="en-US" dirty="0" smtClean="0">
                <a:latin typeface="Times New Roman" pitchFamily="18" charset="0"/>
                <a:cs typeface="Times New Roman" pitchFamily="18" charset="0"/>
              </a:rPr>
              <a:t> are those obligation where its non – fulfillment does not result in sanction.</a:t>
            </a:r>
          </a:p>
          <a:p>
            <a:pPr marL="571500" indent="-571500" algn="just">
              <a:buNone/>
            </a:pPr>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Charity, gratitude etc. </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832</Words>
  <Application>Microsoft Office PowerPoint</Application>
  <PresentationFormat>On-screen Show (4:3)</PresentationFormat>
  <Paragraphs>62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AUSTIN’S THEORY OF LAW</vt:lpstr>
      <vt:lpstr>AUSTIN’S IMPERATIVE THEORY OF LAW</vt:lpstr>
      <vt:lpstr>Slide 3</vt:lpstr>
      <vt:lpstr>AUSTIN’S DEFINITION OF LAW</vt:lpstr>
      <vt:lpstr>Slide 5</vt:lpstr>
      <vt:lpstr>Slide 6</vt:lpstr>
      <vt:lpstr>ELEMENTS OF LAW</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11</cp:revision>
  <dcterms:created xsi:type="dcterms:W3CDTF">2020-09-22T01:31:18Z</dcterms:created>
  <dcterms:modified xsi:type="dcterms:W3CDTF">2020-09-22T12:44:12Z</dcterms:modified>
</cp:coreProperties>
</file>