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9023C27-7CDE-459E-B7D5-6D5E1BA1D418}" type="datetimeFigureOut">
              <a:rPr lang="en-US" smtClean="0"/>
              <a:t>10/15/2020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976951-BFB6-4B4C-B121-29ADD0BC471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023C27-7CDE-459E-B7D5-6D5E1BA1D418}" type="datetimeFigureOut">
              <a:rPr lang="en-US" smtClean="0"/>
              <a:t>10/15/2020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976951-BFB6-4B4C-B121-29ADD0BC471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023C27-7CDE-459E-B7D5-6D5E1BA1D418}" type="datetimeFigureOut">
              <a:rPr lang="en-US" smtClean="0"/>
              <a:t>10/15/2020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976951-BFB6-4B4C-B121-29ADD0BC471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023C27-7CDE-459E-B7D5-6D5E1BA1D418}" type="datetimeFigureOut">
              <a:rPr lang="en-US" smtClean="0"/>
              <a:t>10/15/2020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976951-BFB6-4B4C-B121-29ADD0BC471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023C27-7CDE-459E-B7D5-6D5E1BA1D418}" type="datetimeFigureOut">
              <a:rPr lang="en-US" smtClean="0"/>
              <a:t>10/15/2020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976951-BFB6-4B4C-B121-29ADD0BC471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9023C27-7CDE-459E-B7D5-6D5E1BA1D418}" type="datetimeFigureOut">
              <a:rPr lang="en-US" smtClean="0"/>
              <a:t>10/15/2020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976951-BFB6-4B4C-B121-29ADD0BC471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9023C27-7CDE-459E-B7D5-6D5E1BA1D418}" type="datetimeFigureOut">
              <a:rPr lang="en-US" smtClean="0"/>
              <a:t>10/15/2020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976951-BFB6-4B4C-B121-29ADD0BC471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9023C27-7CDE-459E-B7D5-6D5E1BA1D418}" type="datetimeFigureOut">
              <a:rPr lang="en-US" smtClean="0"/>
              <a:t>10/15/2020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976951-BFB6-4B4C-B121-29ADD0BC471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023C27-7CDE-459E-B7D5-6D5E1BA1D418}" type="datetimeFigureOut">
              <a:rPr lang="en-US" smtClean="0"/>
              <a:t>10/15/2020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976951-BFB6-4B4C-B121-29ADD0BC471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023C27-7CDE-459E-B7D5-6D5E1BA1D418}" type="datetimeFigureOut">
              <a:rPr lang="en-US" smtClean="0"/>
              <a:t>10/15/2020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976951-BFB6-4B4C-B121-29ADD0BC471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023C27-7CDE-459E-B7D5-6D5E1BA1D418}" type="datetimeFigureOut">
              <a:rPr lang="en-US" smtClean="0"/>
              <a:t>10/15/2020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976951-BFB6-4B4C-B121-29ADD0BC471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023C27-7CDE-459E-B7D5-6D5E1BA1D418}" type="datetimeFigureOut">
              <a:rPr lang="en-US" smtClean="0"/>
              <a:t>10/15/2020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976951-BFB6-4B4C-B121-29ADD0BC471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latin typeface="Times New Roman" pitchFamily="18" charset="0"/>
                <a:cs typeface="Times New Roman" pitchFamily="18" charset="0"/>
              </a:rPr>
              <a:t>CRITICISMS ON SAVIGNY’S THEORY OF LAW</a:t>
            </a:r>
            <a:endParaRPr lang="en-US" b="1" dirty="0">
              <a:latin typeface="Times New Roman" pitchFamily="18" charset="0"/>
              <a:cs typeface="Times New Roman" pitchFamily="18" charset="0"/>
            </a:endParaRPr>
          </a:p>
        </p:txBody>
      </p:sp>
      <p:sp>
        <p:nvSpPr>
          <p:cNvPr id="3" name="Subtitle 2"/>
          <p:cNvSpPr>
            <a:spLocks noGrp="1"/>
          </p:cNvSpPr>
          <p:nvPr>
            <p:ph type="subTitle" idx="1"/>
          </p:nvPr>
        </p:nvSpPr>
        <p:spPr/>
        <p:txBody>
          <a:bodyPr>
            <a:normAutofit fontScale="85000" lnSpcReduction="20000"/>
          </a:bodyPr>
          <a:lstStyle/>
          <a:p>
            <a:r>
              <a:rPr lang="en-US" dirty="0" smtClean="0">
                <a:solidFill>
                  <a:schemeClr val="tx1"/>
                </a:solidFill>
                <a:latin typeface="Times New Roman" pitchFamily="18" charset="0"/>
                <a:cs typeface="Times New Roman" pitchFamily="18" charset="0"/>
              </a:rPr>
              <a:t>Presented by:</a:t>
            </a:r>
          </a:p>
          <a:p>
            <a:r>
              <a:rPr lang="en-US" dirty="0" err="1" smtClean="0">
                <a:solidFill>
                  <a:schemeClr val="tx1"/>
                </a:solidFill>
                <a:latin typeface="Times New Roman" pitchFamily="18" charset="0"/>
                <a:cs typeface="Times New Roman" pitchFamily="18" charset="0"/>
              </a:rPr>
              <a:t>Rinkey</a:t>
            </a:r>
            <a:r>
              <a:rPr lang="en-US" dirty="0" smtClean="0">
                <a:solidFill>
                  <a:schemeClr val="tx1"/>
                </a:solidFill>
                <a:latin typeface="Times New Roman" pitchFamily="18" charset="0"/>
                <a:cs typeface="Times New Roman" pitchFamily="18" charset="0"/>
              </a:rPr>
              <a:t> Sharma</a:t>
            </a:r>
          </a:p>
          <a:p>
            <a:r>
              <a:rPr lang="en-US" dirty="0" smtClean="0">
                <a:solidFill>
                  <a:schemeClr val="tx1"/>
                </a:solidFill>
                <a:latin typeface="Times New Roman" pitchFamily="18" charset="0"/>
                <a:cs typeface="Times New Roman" pitchFamily="18" charset="0"/>
              </a:rPr>
              <a:t>Assistant Professor of Law</a:t>
            </a:r>
          </a:p>
          <a:p>
            <a:r>
              <a:rPr lang="en-US" dirty="0" smtClean="0">
                <a:solidFill>
                  <a:schemeClr val="tx1"/>
                </a:solidFill>
                <a:latin typeface="Times New Roman" pitchFamily="18" charset="0"/>
                <a:cs typeface="Times New Roman" pitchFamily="18" charset="0"/>
              </a:rPr>
              <a:t>IILS</a:t>
            </a:r>
            <a:endParaRPr lang="en-US"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CRITICISMS</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US" b="1" dirty="0" err="1">
                <a:latin typeface="Times New Roman" pitchFamily="18" charset="0"/>
                <a:cs typeface="Times New Roman" pitchFamily="18" charset="0"/>
              </a:rPr>
              <a:t>Volksgeist</a:t>
            </a:r>
            <a:r>
              <a:rPr lang="en-US" b="1" dirty="0">
                <a:latin typeface="Times New Roman" pitchFamily="18" charset="0"/>
                <a:cs typeface="Times New Roman" pitchFamily="18" charset="0"/>
              </a:rPr>
              <a:t> not </a:t>
            </a:r>
            <a:r>
              <a:rPr lang="en-US" b="1" dirty="0" smtClean="0">
                <a:latin typeface="Times New Roman" pitchFamily="18" charset="0"/>
                <a:cs typeface="Times New Roman" pitchFamily="18" charset="0"/>
              </a:rPr>
              <a:t>always </a:t>
            </a:r>
            <a:r>
              <a:rPr lang="en-US" b="1" dirty="0">
                <a:latin typeface="Times New Roman" pitchFamily="18" charset="0"/>
                <a:cs typeface="Times New Roman" pitchFamily="18" charset="0"/>
              </a:rPr>
              <a:t>law:</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Dias </a:t>
            </a:r>
            <a:r>
              <a:rPr lang="en-US" dirty="0">
                <a:latin typeface="Times New Roman" pitchFamily="18" charset="0"/>
                <a:cs typeface="Times New Roman" pitchFamily="18" charset="0"/>
              </a:rPr>
              <a:t>says </a:t>
            </a:r>
            <a:r>
              <a:rPr lang="en-US" dirty="0" smtClean="0">
                <a:latin typeface="Times New Roman" pitchFamily="18" charset="0"/>
                <a:cs typeface="Times New Roman" pitchFamily="18" charset="0"/>
              </a:rPr>
              <a:t>that many institutions like slavery have originated not in </a:t>
            </a:r>
            <a:r>
              <a:rPr lang="en-US" dirty="0" err="1" smtClean="0">
                <a:latin typeface="Times New Roman" pitchFamily="18" charset="0"/>
                <a:cs typeface="Times New Roman" pitchFamily="18" charset="0"/>
              </a:rPr>
              <a:t>Volkgeist</a:t>
            </a:r>
            <a:r>
              <a:rPr lang="en-US" dirty="0" smtClean="0">
                <a:latin typeface="Times New Roman" pitchFamily="18" charset="0"/>
                <a:cs typeface="Times New Roman" pitchFamily="18" charset="0"/>
              </a:rPr>
              <a:t> but in the convenience of a ruling oligarchy.</a:t>
            </a:r>
          </a:p>
          <a:p>
            <a:pPr algn="just"/>
            <a:r>
              <a:rPr lang="en-US" b="1" dirty="0" smtClean="0">
                <a:latin typeface="Times New Roman" pitchFamily="18" charset="0"/>
                <a:cs typeface="Times New Roman" pitchFamily="18" charset="0"/>
              </a:rPr>
              <a:t>Not clear who the Volk are and whose </a:t>
            </a:r>
            <a:r>
              <a:rPr lang="en-US" b="1" dirty="0" err="1" smtClean="0">
                <a:latin typeface="Times New Roman" pitchFamily="18" charset="0"/>
                <a:cs typeface="Times New Roman" pitchFamily="18" charset="0"/>
              </a:rPr>
              <a:t>geist</a:t>
            </a:r>
            <a:r>
              <a:rPr lang="en-US" b="1" dirty="0" smtClean="0">
                <a:latin typeface="Times New Roman" pitchFamily="18" charset="0"/>
                <a:cs typeface="Times New Roman" pitchFamily="18" charset="0"/>
              </a:rPr>
              <a:t> determines the law</a:t>
            </a:r>
          </a:p>
          <a:p>
            <a:pPr algn="just"/>
            <a:r>
              <a:rPr lang="en-US" dirty="0" smtClean="0">
                <a:latin typeface="Times New Roman" pitchFamily="18" charset="0"/>
                <a:cs typeface="Times New Roman" pitchFamily="18" charset="0"/>
              </a:rPr>
              <a:t>It is also not clear, who the </a:t>
            </a:r>
            <a:r>
              <a:rPr lang="en-US" dirty="0" err="1" smtClean="0">
                <a:latin typeface="Times New Roman" pitchFamily="18" charset="0"/>
                <a:cs typeface="Times New Roman" pitchFamily="18" charset="0"/>
              </a:rPr>
              <a:t>volk</a:t>
            </a:r>
            <a:r>
              <a:rPr lang="en-US" dirty="0" smtClean="0">
                <a:latin typeface="Times New Roman" pitchFamily="18" charset="0"/>
                <a:cs typeface="Times New Roman" pitchFamily="18" charset="0"/>
              </a:rPr>
              <a:t> are and whose </a:t>
            </a:r>
            <a:r>
              <a:rPr lang="en-US" dirty="0" err="1" smtClean="0">
                <a:latin typeface="Times New Roman" pitchFamily="18" charset="0"/>
                <a:cs typeface="Times New Roman" pitchFamily="18" charset="0"/>
              </a:rPr>
              <a:t>geist</a:t>
            </a:r>
            <a:r>
              <a:rPr lang="en-US" dirty="0" smtClean="0">
                <a:latin typeface="Times New Roman" pitchFamily="18" charset="0"/>
                <a:cs typeface="Times New Roman" pitchFamily="18" charset="0"/>
              </a:rPr>
              <a:t> is said to determine the law.</a:t>
            </a:r>
            <a:endParaRPr lang="en-US"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lnSpcReduction="20000"/>
          </a:bodyPr>
          <a:lstStyle/>
          <a:p>
            <a:pPr algn="just"/>
            <a:r>
              <a:rPr lang="en-US" b="1" dirty="0" err="1" smtClean="0">
                <a:latin typeface="Times New Roman" pitchFamily="18" charset="0"/>
                <a:cs typeface="Times New Roman" pitchFamily="18" charset="0"/>
              </a:rPr>
              <a:t>Volksgeist</a:t>
            </a:r>
            <a:r>
              <a:rPr lang="en-US" b="1" dirty="0" smtClean="0">
                <a:latin typeface="Times New Roman" pitchFamily="18" charset="0"/>
                <a:cs typeface="Times New Roman" pitchFamily="18" charset="0"/>
              </a:rPr>
              <a:t> is not an exclusive source of law:</a:t>
            </a:r>
          </a:p>
          <a:p>
            <a:pPr algn="just"/>
            <a:r>
              <a:rPr lang="en-US" dirty="0" smtClean="0">
                <a:latin typeface="Times New Roman" pitchFamily="18" charset="0"/>
                <a:cs typeface="Times New Roman" pitchFamily="18" charset="0"/>
              </a:rPr>
              <a:t>According to </a:t>
            </a:r>
            <a:r>
              <a:rPr lang="en-US" dirty="0" err="1" smtClean="0">
                <a:latin typeface="Times New Roman" pitchFamily="18" charset="0"/>
                <a:cs typeface="Times New Roman" pitchFamily="18" charset="0"/>
              </a:rPr>
              <a:t>Savigny</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volksgeist</a:t>
            </a:r>
            <a:r>
              <a:rPr lang="en-US" dirty="0" smtClean="0">
                <a:latin typeface="Times New Roman" pitchFamily="18" charset="0"/>
                <a:cs typeface="Times New Roman" pitchFamily="18" charset="0"/>
              </a:rPr>
              <a:t> is the only source of law in society, but it is not correct. Lord </a:t>
            </a:r>
            <a:r>
              <a:rPr lang="en-US" dirty="0" err="1" smtClean="0">
                <a:latin typeface="Times New Roman" pitchFamily="18" charset="0"/>
                <a:cs typeface="Times New Roman" pitchFamily="18" charset="0"/>
              </a:rPr>
              <a:t>Llyod</a:t>
            </a:r>
            <a:r>
              <a:rPr lang="en-US" dirty="0" smtClean="0">
                <a:latin typeface="Times New Roman" pitchFamily="18" charset="0"/>
                <a:cs typeface="Times New Roman" pitchFamily="18" charset="0"/>
              </a:rPr>
              <a:t> also said that </a:t>
            </a:r>
            <a:r>
              <a:rPr lang="en-US" dirty="0" err="1" smtClean="0">
                <a:latin typeface="Times New Roman" pitchFamily="18" charset="0"/>
                <a:cs typeface="Times New Roman" pitchFamily="18" charset="0"/>
              </a:rPr>
              <a:t>Savigny</a:t>
            </a:r>
            <a:r>
              <a:rPr lang="en-US" dirty="0" smtClean="0">
                <a:latin typeface="Times New Roman" pitchFamily="18" charset="0"/>
                <a:cs typeface="Times New Roman" pitchFamily="18" charset="0"/>
              </a:rPr>
              <a:t> underrated the significance of legislation for modern society. As far as society is developed the law is also to be developed in the society by legislation also.</a:t>
            </a:r>
          </a:p>
          <a:p>
            <a:pPr algn="just"/>
            <a:r>
              <a:rPr lang="en-US" b="1" dirty="0" smtClean="0">
                <a:latin typeface="Times New Roman" pitchFamily="18" charset="0"/>
                <a:cs typeface="Times New Roman" pitchFamily="18" charset="0"/>
              </a:rPr>
              <a:t>Other law influencing factors ignored:</a:t>
            </a:r>
          </a:p>
          <a:p>
            <a:pPr algn="just"/>
            <a:r>
              <a:rPr lang="en-US" dirty="0" err="1" smtClean="0">
                <a:latin typeface="Times New Roman" pitchFamily="18" charset="0"/>
                <a:cs typeface="Times New Roman" pitchFamily="18" charset="0"/>
              </a:rPr>
              <a:t>Savigny</a:t>
            </a:r>
            <a:r>
              <a:rPr lang="en-US" dirty="0" smtClean="0">
                <a:latin typeface="Times New Roman" pitchFamily="18" charset="0"/>
                <a:cs typeface="Times New Roman" pitchFamily="18" charset="0"/>
              </a:rPr>
              <a:t> in his theory ignored other factors that helped to originate the law. He totally ignored the judge’s function to create the law. Paton states that the creative work of the judges and jurists were treated rather too lightly by </a:t>
            </a:r>
            <a:r>
              <a:rPr lang="en-US" dirty="0" err="1" smtClean="0">
                <a:latin typeface="Times New Roman" pitchFamily="18" charset="0"/>
                <a:cs typeface="Times New Roman" pitchFamily="18" charset="0"/>
              </a:rPr>
              <a:t>Savigny</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latin typeface="Times New Roman" pitchFamily="18" charset="0"/>
                <a:cs typeface="Times New Roman" pitchFamily="18" charset="0"/>
              </a:rPr>
              <a:t>He was against the codification of law which is one of the most accepted forms of modern progressive legislation. This anti – codification attitude of </a:t>
            </a:r>
            <a:r>
              <a:rPr lang="en-US" dirty="0" err="1" smtClean="0">
                <a:latin typeface="Times New Roman" pitchFamily="18" charset="0"/>
                <a:cs typeface="Times New Roman" pitchFamily="18" charset="0"/>
              </a:rPr>
              <a:t>Savigny</a:t>
            </a:r>
            <a:r>
              <a:rPr lang="en-US" dirty="0" smtClean="0">
                <a:latin typeface="Times New Roman" pitchFamily="18" charset="0"/>
                <a:cs typeface="Times New Roman" pitchFamily="18" charset="0"/>
              </a:rPr>
              <a:t> thwarted the growth of German law for several decades. </a:t>
            </a:r>
            <a:endParaRPr lang="en-US"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173</Words>
  <Application>Microsoft Office PowerPoint</Application>
  <PresentationFormat>On-screen Show (4:3)</PresentationFormat>
  <Paragraphs>15</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CRITICISMS ON SAVIGNY’S THEORY OF LAW</vt:lpstr>
      <vt:lpstr>CRITICISMS</vt:lpstr>
      <vt:lpstr>Slide 3</vt:lpstr>
      <vt:lpstr>Slide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dell</cp:lastModifiedBy>
  <cp:revision>3</cp:revision>
  <dcterms:created xsi:type="dcterms:W3CDTF">2020-10-15T02:24:32Z</dcterms:created>
  <dcterms:modified xsi:type="dcterms:W3CDTF">2020-10-15T02:47:46Z</dcterms:modified>
</cp:coreProperties>
</file>