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3A3FE9-FB20-4EB2-94F2-C95234A8A8BD}"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A3FE9-FB20-4EB2-94F2-C95234A8A8BD}"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A3FE9-FB20-4EB2-94F2-C95234A8A8BD}"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3A3FE9-FB20-4EB2-94F2-C95234A8A8BD}"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3A3FE9-FB20-4EB2-94F2-C95234A8A8BD}"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3A3FE9-FB20-4EB2-94F2-C95234A8A8BD}"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3A3FE9-FB20-4EB2-94F2-C95234A8A8BD}" type="datetimeFigureOut">
              <a:rPr lang="en-US" smtClean="0"/>
              <a:pPr/>
              <a:t>5/21/2020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3A3FE9-FB20-4EB2-94F2-C95234A8A8BD}" type="datetimeFigureOut">
              <a:rPr lang="en-US" smtClean="0"/>
              <a:pPr/>
              <a:t>5/21/2020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A3FE9-FB20-4EB2-94F2-C95234A8A8BD}" type="datetimeFigureOut">
              <a:rPr lang="en-US" smtClean="0"/>
              <a:pPr/>
              <a:t>5/21/2020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3A3FE9-FB20-4EB2-94F2-C95234A8A8BD}"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3A3FE9-FB20-4EB2-94F2-C95234A8A8BD}"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12E14-1AA7-4CC8-BB83-C39864CA101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A3FE9-FB20-4EB2-94F2-C95234A8A8BD}" type="datetimeFigureOut">
              <a:rPr lang="en-US" smtClean="0"/>
              <a:pPr/>
              <a:t>5/21/2020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612E14-1AA7-4CC8-BB83-C39864CA10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atin typeface="Times New Roman" pitchFamily="18" charset="0"/>
                <a:cs typeface="Times New Roman" pitchFamily="18" charset="0"/>
              </a:rPr>
              <a:t>DELEGATUS NON POTEST DELEGARE</a:t>
            </a:r>
            <a:br>
              <a:rPr lang="en-US" b="1" dirty="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chemeClr val="tx1"/>
                </a:solidFill>
                <a:latin typeface="Times New Roman" pitchFamily="18" charset="0"/>
                <a:cs typeface="Times New Roman" pitchFamily="18" charset="0"/>
              </a:rPr>
              <a:t>Presented by:</a:t>
            </a:r>
          </a:p>
          <a:p>
            <a:r>
              <a:rPr lang="en-US" dirty="0" err="1" smtClean="0">
                <a:solidFill>
                  <a:schemeClr val="tx1"/>
                </a:solidFill>
                <a:latin typeface="Times New Roman" pitchFamily="18" charset="0"/>
                <a:cs typeface="Times New Roman" pitchFamily="18" charset="0"/>
              </a:rPr>
              <a:t>Rinkey</a:t>
            </a:r>
            <a:r>
              <a:rPr lang="en-US" dirty="0" smtClean="0">
                <a:solidFill>
                  <a:schemeClr val="tx1"/>
                </a:solidFill>
                <a:latin typeface="Times New Roman" pitchFamily="18" charset="0"/>
                <a:cs typeface="Times New Roman" pitchFamily="18" charset="0"/>
              </a:rPr>
              <a:t> Sharma</a:t>
            </a:r>
          </a:p>
          <a:p>
            <a:r>
              <a:rPr lang="en-US" dirty="0" smtClean="0">
                <a:solidFill>
                  <a:schemeClr val="tx1"/>
                </a:solidFill>
                <a:latin typeface="Times New Roman" pitchFamily="18" charset="0"/>
                <a:cs typeface="Times New Roman" pitchFamily="18" charset="0"/>
              </a:rPr>
              <a:t>Asst. Prof. of Law</a:t>
            </a:r>
          </a:p>
          <a:p>
            <a:r>
              <a:rPr lang="en-US" dirty="0" smtClean="0">
                <a:solidFill>
                  <a:schemeClr val="tx1"/>
                </a:solidFill>
                <a:latin typeface="Times New Roman" pitchFamily="18" charset="0"/>
                <a:cs typeface="Times New Roman" pitchFamily="18" charset="0"/>
              </a:rPr>
              <a:t>IILS</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ETYMOLOGICAL MEANING</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pPr algn="just"/>
            <a:r>
              <a:rPr lang="en-US" dirty="0" err="1" smtClean="0">
                <a:latin typeface="Times New Roman" pitchFamily="18" charset="0"/>
                <a:cs typeface="Times New Roman" pitchFamily="18" charset="0"/>
              </a:rPr>
              <a:t>Delegatus</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non </a:t>
            </a:r>
            <a:r>
              <a:rPr lang="en-US" dirty="0" err="1">
                <a:latin typeface="Times New Roman" pitchFamily="18" charset="0"/>
                <a:cs typeface="Times New Roman" pitchFamily="18" charset="0"/>
              </a:rPr>
              <a:t>potest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delegare</a:t>
            </a:r>
            <a:r>
              <a:rPr lang="en-US" dirty="0">
                <a:latin typeface="Times New Roman" pitchFamily="18" charset="0"/>
                <a:cs typeface="Times New Roman" pitchFamily="18" charset="0"/>
              </a:rPr>
              <a:t> is a Latin Maxim. The English meanings of the words are given </a:t>
            </a:r>
            <a:r>
              <a:rPr lang="en-US" dirty="0" smtClean="0">
                <a:latin typeface="Times New Roman" pitchFamily="18" charset="0"/>
                <a:cs typeface="Times New Roman" pitchFamily="18" charset="0"/>
              </a:rPr>
              <a:t>below.</a:t>
            </a:r>
          </a:p>
          <a:p>
            <a:pPr lvl="1" algn="just"/>
            <a:r>
              <a:rPr lang="en-US" dirty="0" err="1" smtClean="0">
                <a:latin typeface="Times New Roman" pitchFamily="18" charset="0"/>
                <a:cs typeface="Times New Roman" pitchFamily="18" charset="0"/>
              </a:rPr>
              <a:t>delegatus</a:t>
            </a:r>
            <a:r>
              <a:rPr lang="en-US" dirty="0">
                <a:latin typeface="Times New Roman" pitchFamily="18" charset="0"/>
                <a:cs typeface="Times New Roman" pitchFamily="18" charset="0"/>
              </a:rPr>
              <a:t>      = </a:t>
            </a:r>
            <a:r>
              <a:rPr lang="en-US" dirty="0" smtClean="0">
                <a:latin typeface="Times New Roman" pitchFamily="18" charset="0"/>
                <a:cs typeface="Times New Roman" pitchFamily="18" charset="0"/>
              </a:rPr>
              <a:t>delegated</a:t>
            </a:r>
          </a:p>
          <a:p>
            <a:pPr lvl="1" algn="just"/>
            <a:r>
              <a:rPr lang="en-US" dirty="0" smtClean="0">
                <a:latin typeface="Times New Roman" pitchFamily="18" charset="0"/>
                <a:cs typeface="Times New Roman" pitchFamily="18" charset="0"/>
              </a:rPr>
              <a:t>non</a:t>
            </a:r>
            <a:r>
              <a:rPr lang="en-US" dirty="0">
                <a:latin typeface="Times New Roman" pitchFamily="18" charset="0"/>
                <a:cs typeface="Times New Roman" pitchFamily="18" charset="0"/>
              </a:rPr>
              <a:t>                 = </a:t>
            </a:r>
            <a:r>
              <a:rPr lang="en-US" dirty="0" smtClean="0">
                <a:latin typeface="Times New Roman" pitchFamily="18" charset="0"/>
                <a:cs typeface="Times New Roman" pitchFamily="18" charset="0"/>
              </a:rPr>
              <a:t>not</a:t>
            </a:r>
          </a:p>
          <a:p>
            <a:pPr lvl="1" algn="just"/>
            <a:r>
              <a:rPr lang="en-US" dirty="0" err="1" smtClean="0">
                <a:latin typeface="Times New Roman" pitchFamily="18" charset="0"/>
                <a:cs typeface="Times New Roman" pitchFamily="18" charset="0"/>
              </a:rPr>
              <a:t>potest</a:t>
            </a:r>
            <a:r>
              <a:rPr lang="en-US" dirty="0">
                <a:latin typeface="Times New Roman" pitchFamily="18" charset="0"/>
                <a:cs typeface="Times New Roman" pitchFamily="18" charset="0"/>
              </a:rPr>
              <a:t>             = </a:t>
            </a:r>
            <a:r>
              <a:rPr lang="en-US" dirty="0" smtClean="0">
                <a:latin typeface="Times New Roman" pitchFamily="18" charset="0"/>
                <a:cs typeface="Times New Roman" pitchFamily="18" charset="0"/>
              </a:rPr>
              <a:t>can</a:t>
            </a:r>
          </a:p>
          <a:p>
            <a:pPr lvl="1" algn="just"/>
            <a:r>
              <a:rPr lang="en-US" dirty="0" err="1" smtClean="0">
                <a:latin typeface="Times New Roman" pitchFamily="18" charset="0"/>
                <a:cs typeface="Times New Roman" pitchFamily="18" charset="0"/>
              </a:rPr>
              <a:t>delegare</a:t>
            </a:r>
            <a:r>
              <a:rPr lang="en-US" dirty="0">
                <a:latin typeface="Times New Roman" pitchFamily="18" charset="0"/>
                <a:cs typeface="Times New Roman" pitchFamily="18" charset="0"/>
              </a:rPr>
              <a:t>        = delegate</a:t>
            </a:r>
          </a:p>
          <a:p>
            <a:pPr algn="just"/>
            <a:r>
              <a:rPr lang="en-US" dirty="0">
                <a:latin typeface="Times New Roman" pitchFamily="18" charset="0"/>
                <a:cs typeface="Times New Roman" pitchFamily="18" charset="0"/>
              </a:rPr>
              <a:t>Thus </a:t>
            </a:r>
            <a:r>
              <a:rPr lang="en-US" dirty="0" err="1">
                <a:latin typeface="Times New Roman" pitchFamily="18" charset="0"/>
                <a:cs typeface="Times New Roman" pitchFamily="18" charset="0"/>
              </a:rPr>
              <a:t>delegatus</a:t>
            </a:r>
            <a:r>
              <a:rPr lang="en-US" dirty="0">
                <a:latin typeface="Times New Roman" pitchFamily="18" charset="0"/>
                <a:cs typeface="Times New Roman" pitchFamily="18" charset="0"/>
              </a:rPr>
              <a:t> non </a:t>
            </a:r>
            <a:r>
              <a:rPr lang="en-US" dirty="0" err="1">
                <a:latin typeface="Times New Roman" pitchFamily="18" charset="0"/>
                <a:cs typeface="Times New Roman" pitchFamily="18" charset="0"/>
              </a:rPr>
              <a:t>potest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delegare</a:t>
            </a:r>
            <a:r>
              <a:rPr lang="en-US" dirty="0">
                <a:latin typeface="Times New Roman" pitchFamily="18" charset="0"/>
                <a:cs typeface="Times New Roman" pitchFamily="18" charset="0"/>
              </a:rPr>
              <a:t> means “the delegated (person) cannot delegate (further).</a:t>
            </a:r>
          </a:p>
          <a:p>
            <a:pPr algn="just"/>
            <a:r>
              <a:rPr lang="en-US" dirty="0">
                <a:latin typeface="Times New Roman" pitchFamily="18" charset="0"/>
                <a:cs typeface="Times New Roman" pitchFamily="18" charset="0"/>
              </a:rPr>
              <a:t>Another usage of this maxing is </a:t>
            </a:r>
            <a:r>
              <a:rPr lang="en-US" dirty="0" err="1">
                <a:latin typeface="Times New Roman" pitchFamily="18" charset="0"/>
                <a:cs typeface="Times New Roman" pitchFamily="18" charset="0"/>
              </a:rPr>
              <a:t>delegata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potestas</a:t>
            </a:r>
            <a:r>
              <a:rPr lang="en-US" dirty="0">
                <a:latin typeface="Times New Roman" pitchFamily="18" charset="0"/>
                <a:cs typeface="Times New Roman" pitchFamily="18" charset="0"/>
              </a:rPr>
              <a:t> non </a:t>
            </a:r>
            <a:r>
              <a:rPr lang="en-US" dirty="0" err="1">
                <a:latin typeface="Times New Roman" pitchFamily="18" charset="0"/>
                <a:cs typeface="Times New Roman" pitchFamily="18" charset="0"/>
              </a:rPr>
              <a:t>potest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delegari</a:t>
            </a:r>
            <a:r>
              <a:rPr lang="en-US" dirty="0">
                <a:latin typeface="Times New Roman" pitchFamily="18" charset="0"/>
                <a:cs typeface="Times New Roman" pitchFamily="18" charset="0"/>
              </a:rPr>
              <a:t>. The English meanings of the words are given </a:t>
            </a:r>
            <a:r>
              <a:rPr lang="en-US" dirty="0" smtClean="0">
                <a:latin typeface="Times New Roman" pitchFamily="18" charset="0"/>
                <a:cs typeface="Times New Roman" pitchFamily="18" charset="0"/>
              </a:rPr>
              <a:t>below.</a:t>
            </a:r>
          </a:p>
          <a:p>
            <a:pPr lvl="1" algn="just"/>
            <a:r>
              <a:rPr lang="en-US" dirty="0" err="1" smtClean="0">
                <a:latin typeface="Times New Roman" pitchFamily="18" charset="0"/>
                <a:cs typeface="Times New Roman" pitchFamily="18" charset="0"/>
              </a:rPr>
              <a:t>delegata</a:t>
            </a:r>
            <a:r>
              <a:rPr lang="en-US" dirty="0">
                <a:latin typeface="Times New Roman" pitchFamily="18" charset="0"/>
                <a:cs typeface="Times New Roman" pitchFamily="18" charset="0"/>
              </a:rPr>
              <a:t>         = delegate</a:t>
            </a:r>
          </a:p>
          <a:p>
            <a:pPr lvl="1" algn="just"/>
            <a:r>
              <a:rPr lang="en-US" dirty="0" err="1">
                <a:latin typeface="Times New Roman" pitchFamily="18" charset="0"/>
                <a:cs typeface="Times New Roman" pitchFamily="18" charset="0"/>
              </a:rPr>
              <a:t>potestas</a:t>
            </a:r>
            <a:r>
              <a:rPr lang="en-US" dirty="0">
                <a:latin typeface="Times New Roman" pitchFamily="18" charset="0"/>
                <a:cs typeface="Times New Roman" pitchFamily="18" charset="0"/>
              </a:rPr>
              <a:t>         = power</a:t>
            </a:r>
          </a:p>
          <a:p>
            <a:pPr lvl="1" algn="just"/>
            <a:r>
              <a:rPr lang="en-US" dirty="0">
                <a:latin typeface="Times New Roman" pitchFamily="18" charset="0"/>
                <a:cs typeface="Times New Roman" pitchFamily="18" charset="0"/>
              </a:rPr>
              <a:t>non                 = not</a:t>
            </a:r>
          </a:p>
          <a:p>
            <a:pPr lvl="1" algn="just"/>
            <a:r>
              <a:rPr lang="en-US" dirty="0" err="1">
                <a:latin typeface="Times New Roman" pitchFamily="18" charset="0"/>
                <a:cs typeface="Times New Roman" pitchFamily="18" charset="0"/>
              </a:rPr>
              <a:t>potest</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 </a:t>
            </a:r>
            <a:r>
              <a:rPr lang="en-US" dirty="0">
                <a:latin typeface="Times New Roman" pitchFamily="18" charset="0"/>
                <a:cs typeface="Times New Roman" pitchFamily="18" charset="0"/>
              </a:rPr>
              <a:t>can</a:t>
            </a:r>
          </a:p>
          <a:p>
            <a:pPr lvl="1" algn="just"/>
            <a:r>
              <a:rPr lang="en-US" dirty="0" err="1">
                <a:latin typeface="Times New Roman" pitchFamily="18" charset="0"/>
                <a:cs typeface="Times New Roman" pitchFamily="18" charset="0"/>
              </a:rPr>
              <a:t>delegari</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 delegated</a:t>
            </a:r>
          </a:p>
          <a:p>
            <a:pPr algn="just"/>
            <a:r>
              <a:rPr lang="en-US" dirty="0">
                <a:latin typeface="Times New Roman" pitchFamily="18" charset="0"/>
                <a:cs typeface="Times New Roman" pitchFamily="18" charset="0"/>
              </a:rPr>
              <a:t>Thus </a:t>
            </a:r>
            <a:r>
              <a:rPr lang="en-US" dirty="0" err="1">
                <a:latin typeface="Times New Roman" pitchFamily="18" charset="0"/>
                <a:cs typeface="Times New Roman" pitchFamily="18" charset="0"/>
              </a:rPr>
              <a:t>delegata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potestas</a:t>
            </a:r>
            <a:r>
              <a:rPr lang="en-US" dirty="0">
                <a:latin typeface="Times New Roman" pitchFamily="18" charset="0"/>
                <a:cs typeface="Times New Roman" pitchFamily="18" charset="0"/>
              </a:rPr>
              <a:t> non </a:t>
            </a:r>
            <a:r>
              <a:rPr lang="en-US" dirty="0" err="1">
                <a:latin typeface="Times New Roman" pitchFamily="18" charset="0"/>
                <a:cs typeface="Times New Roman" pitchFamily="18" charset="0"/>
              </a:rPr>
              <a:t>potest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delegari</a:t>
            </a:r>
            <a:r>
              <a:rPr lang="en-US" dirty="0">
                <a:latin typeface="Times New Roman" pitchFamily="18" charset="0"/>
                <a:cs typeface="Times New Roman" pitchFamily="18" charset="0"/>
              </a:rPr>
              <a:t> means delegated authority cannot be delegated.</a:t>
            </a:r>
          </a:p>
          <a:p>
            <a:pPr algn="just"/>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 MEANING OF DELEGATUS NON POTEST DELEGARE</a:t>
            </a:r>
            <a:br>
              <a:rPr lang="en-US" b="1" dirty="0" smtClean="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maxim means that a person to whom an authority or decision-making power has been delegated to from a higher source, cannot, in turn, delegate again to another, unless the original delegation explicitly authorized it</a:t>
            </a:r>
            <a:r>
              <a:rPr lang="en-US" dirty="0" smtClean="0">
                <a:latin typeface="Times New Roman" pitchFamily="18" charset="0"/>
                <a:cs typeface="Times New Roman" pitchFamily="18" charset="0"/>
              </a:rPr>
              <a:t>.</a:t>
            </a:r>
          </a:p>
          <a:p>
            <a:pPr algn="just"/>
            <a:r>
              <a:rPr lang="en-US" dirty="0">
                <a:latin typeface="Times New Roman" pitchFamily="18" charset="0"/>
                <a:cs typeface="Times New Roman" pitchFamily="18" charset="0"/>
              </a:rPr>
              <a:t>In other words a person to whom some power is delegated cannot sub-delegate that power to someone else.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reason why this principle is followed is very simple. One who has the power or authority from another person to do an act must do it himself or herself as this is a trust or confidence reposed in that person personally. It cannot be assigned to a stranger whose ability and integrity might not be known to the principal.</a:t>
            </a:r>
          </a:p>
          <a:p>
            <a:pPr algn="just"/>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pPr algn="just"/>
            <a:r>
              <a:rPr lang="en-US" dirty="0" smtClean="0">
                <a:latin typeface="Times New Roman" pitchFamily="18" charset="0"/>
                <a:cs typeface="Times New Roman" pitchFamily="18" charset="0"/>
              </a:rPr>
              <a:t>The maxim is derived from and is most frequently applied in matters relating to principal and agent but it is not confined</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thereto.  </a:t>
            </a:r>
          </a:p>
          <a:p>
            <a:pPr algn="just"/>
            <a:r>
              <a:rPr lang="en-US" dirty="0" smtClean="0">
                <a:latin typeface="Times New Roman" pitchFamily="18" charset="0"/>
                <a:cs typeface="Times New Roman" pitchFamily="18" charset="0"/>
              </a:rPr>
              <a:t>it is basic in administrative law, the law relating to discretions conferred by statute . </a:t>
            </a:r>
          </a:p>
          <a:p>
            <a:pPr algn="just"/>
            <a:r>
              <a:rPr lang="en-US" dirty="0" smtClean="0">
                <a:latin typeface="Times New Roman" pitchFamily="18" charset="0"/>
                <a:cs typeface="Times New Roman" pitchFamily="18" charset="0"/>
              </a:rPr>
              <a:t>The maxim does not state a rule of law; it is "at most a rule of construction" and in applying it to a statute "there, of course, must be a consideration of the language of the whole enactment and of its purposes and objects“.</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b="1" dirty="0" smtClean="0">
                <a:latin typeface="Times New Roman" pitchFamily="18" charset="0"/>
                <a:cs typeface="Times New Roman" pitchFamily="18" charset="0"/>
              </a:rPr>
              <a:t>Example:</a:t>
            </a:r>
            <a:r>
              <a:rPr lang="en-US" dirty="0" smtClean="0">
                <a:latin typeface="Times New Roman" pitchFamily="18" charset="0"/>
                <a:cs typeface="Times New Roman" pitchFamily="18" charset="0"/>
              </a:rPr>
              <a:t> ‘A</a:t>
            </a:r>
            <a:r>
              <a:rPr lang="en-US" dirty="0">
                <a:latin typeface="Times New Roman" pitchFamily="18" charset="0"/>
                <a:cs typeface="Times New Roman" pitchFamily="18" charset="0"/>
              </a:rPr>
              <a:t>’ has been </a:t>
            </a:r>
            <a:r>
              <a:rPr lang="en-US" dirty="0" err="1">
                <a:latin typeface="Times New Roman" pitchFamily="18" charset="0"/>
                <a:cs typeface="Times New Roman" pitchFamily="18" charset="0"/>
              </a:rPr>
              <a:t>authorised</a:t>
            </a:r>
            <a:r>
              <a:rPr lang="en-US" dirty="0">
                <a:latin typeface="Times New Roman" pitchFamily="18" charset="0"/>
                <a:cs typeface="Times New Roman" pitchFamily="18" charset="0"/>
              </a:rPr>
              <a:t> to execute a will upon the death of the testator. Now ‘A’ cannot delegate the power to another person to divide the property amongst the heirs when the testator had appointed the authority to execute the will to ‘A’. If he does so, he will be delegating an authority which was already delegated to him. Here ‘A’ cannot sub-delegate his authority as </a:t>
            </a:r>
            <a:r>
              <a:rPr lang="en-US" i="1" dirty="0">
                <a:latin typeface="Times New Roman" pitchFamily="18" charset="0"/>
                <a:cs typeface="Times New Roman" pitchFamily="18" charset="0"/>
              </a:rPr>
              <a:t>“</a:t>
            </a:r>
            <a:r>
              <a:rPr lang="en-US" i="1" dirty="0" err="1">
                <a:latin typeface="Times New Roman" pitchFamily="18" charset="0"/>
                <a:cs typeface="Times New Roman" pitchFamily="18" charset="0"/>
              </a:rPr>
              <a:t>Delegatus</a:t>
            </a:r>
            <a:r>
              <a:rPr lang="en-US" i="1" dirty="0">
                <a:latin typeface="Times New Roman" pitchFamily="18" charset="0"/>
                <a:cs typeface="Times New Roman" pitchFamily="18" charset="0"/>
              </a:rPr>
              <a:t> non </a:t>
            </a:r>
            <a:r>
              <a:rPr lang="en-US" i="1" dirty="0" err="1" smtClean="0">
                <a:latin typeface="Times New Roman" pitchFamily="18" charset="0"/>
                <a:cs typeface="Times New Roman" pitchFamily="18" charset="0"/>
              </a:rPr>
              <a:t>potest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delegare</a:t>
            </a:r>
            <a:r>
              <a:rPr lang="en-US" i="1" dirty="0">
                <a:latin typeface="Times New Roman" pitchFamily="18" charset="0"/>
                <a:cs typeface="Times New Roman" pitchFamily="18" charset="0"/>
              </a:rPr>
              <a:t>”</a:t>
            </a:r>
            <a:r>
              <a:rPr lang="en-US" dirty="0">
                <a:latin typeface="Times New Roman" pitchFamily="18" charset="0"/>
                <a:cs typeface="Times New Roman" pitchFamily="18" charset="0"/>
              </a:rPr>
              <a:t> applies.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Times New Roman" pitchFamily="18" charset="0"/>
                <a:cs typeface="Times New Roman" pitchFamily="18" charset="0"/>
              </a:rPr>
              <a:t>CASES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en-US" b="1" dirty="0">
                <a:latin typeface="Times New Roman" pitchFamily="18" charset="0"/>
                <a:cs typeface="Times New Roman" pitchFamily="18" charset="0"/>
              </a:rPr>
              <a:t>A.K. Roy and </a:t>
            </a:r>
            <a:r>
              <a:rPr lang="en-US" b="1" dirty="0" err="1">
                <a:latin typeface="Times New Roman" pitchFamily="18" charset="0"/>
                <a:cs typeface="Times New Roman" pitchFamily="18" charset="0"/>
              </a:rPr>
              <a:t>a</a:t>
            </a:r>
            <a:r>
              <a:rPr lang="en-US" b="1" dirty="0" err="1" smtClean="0">
                <a:latin typeface="Times New Roman" pitchFamily="18" charset="0"/>
                <a:cs typeface="Times New Roman" pitchFamily="18" charset="0"/>
              </a:rPr>
              <a:t>nr</a:t>
            </a:r>
            <a:r>
              <a:rPr lang="en-US" b="1" dirty="0">
                <a:latin typeface="Times New Roman" pitchFamily="18" charset="0"/>
                <a:cs typeface="Times New Roman" pitchFamily="18" charset="0"/>
              </a:rPr>
              <a:t>. v. State of Punjab and </a:t>
            </a:r>
            <a:r>
              <a:rPr lang="en-US" b="1" dirty="0" err="1" smtClean="0">
                <a:latin typeface="Times New Roman" pitchFamily="18" charset="0"/>
                <a:cs typeface="Times New Roman" pitchFamily="18" charset="0"/>
              </a:rPr>
              <a:t>anr</a:t>
            </a:r>
            <a:r>
              <a:rPr lang="en-US" b="1" dirty="0" smtClean="0">
                <a:latin typeface="Times New Roman" pitchFamily="18" charset="0"/>
                <a:cs typeface="Times New Roman" pitchFamily="18" charset="0"/>
              </a:rPr>
              <a:t>. AIR 1986 SC 2160,</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was </a:t>
            </a:r>
            <a:r>
              <a:rPr lang="en-US" dirty="0">
                <a:latin typeface="Times New Roman" pitchFamily="18" charset="0"/>
                <a:cs typeface="Times New Roman" pitchFamily="18" charset="0"/>
              </a:rPr>
              <a:t>the first case in India which established the principle that a delegated authority cannot again be delegated as laid down by the </a:t>
            </a:r>
            <a:r>
              <a:rPr lang="en-US" dirty="0" smtClean="0">
                <a:latin typeface="Times New Roman" pitchFamily="18" charset="0"/>
                <a:cs typeface="Times New Roman" pitchFamily="18" charset="0"/>
              </a:rPr>
              <a:t>maxim </a:t>
            </a:r>
            <a:r>
              <a:rPr lang="en-US" i="1" dirty="0" err="1" smtClean="0">
                <a:latin typeface="Times New Roman" pitchFamily="18" charset="0"/>
                <a:cs typeface="Times New Roman" pitchFamily="18" charset="0"/>
              </a:rPr>
              <a:t>delegatus</a:t>
            </a:r>
            <a:r>
              <a:rPr lang="en-US" i="1" dirty="0" smtClean="0">
                <a:latin typeface="Times New Roman" pitchFamily="18" charset="0"/>
                <a:cs typeface="Times New Roman" pitchFamily="18" charset="0"/>
              </a:rPr>
              <a:t> </a:t>
            </a:r>
            <a:r>
              <a:rPr lang="en-US" i="1" dirty="0">
                <a:latin typeface="Times New Roman" pitchFamily="18" charset="0"/>
                <a:cs typeface="Times New Roman" pitchFamily="18" charset="0"/>
              </a:rPr>
              <a:t>non </a:t>
            </a:r>
            <a:r>
              <a:rPr lang="en-US" i="1" dirty="0" err="1" smtClean="0">
                <a:latin typeface="Times New Roman" pitchFamily="18" charset="0"/>
                <a:cs typeface="Times New Roman" pitchFamily="18" charset="0"/>
              </a:rPr>
              <a:t>potest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delegare</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this case the validity of sub-delegation of power under the Prevention of Food Adulteration Act, 1954 was questioned.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Section </a:t>
            </a:r>
            <a:r>
              <a:rPr lang="en-US" dirty="0">
                <a:latin typeface="Times New Roman" pitchFamily="18" charset="0"/>
                <a:cs typeface="Times New Roman" pitchFamily="18" charset="0"/>
              </a:rPr>
              <a:t>24(2)(e) of the Act enables the State Government to frame a rule for delegation of powers and functions under the Act, but it clearly does not envisage any sub-delegation. The maxim </a:t>
            </a:r>
            <a:r>
              <a:rPr lang="en-US" i="1" dirty="0" err="1">
                <a:latin typeface="Times New Roman" pitchFamily="18" charset="0"/>
                <a:cs typeface="Times New Roman" pitchFamily="18" charset="0"/>
              </a:rPr>
              <a:t>delegatus</a:t>
            </a:r>
            <a:r>
              <a:rPr lang="en-US" i="1" dirty="0">
                <a:latin typeface="Times New Roman" pitchFamily="18" charset="0"/>
                <a:cs typeface="Times New Roman" pitchFamily="18" charset="0"/>
              </a:rPr>
              <a:t> non </a:t>
            </a:r>
            <a:r>
              <a:rPr lang="en-US" i="1" dirty="0" err="1">
                <a:latin typeface="Times New Roman" pitchFamily="18" charset="0"/>
                <a:cs typeface="Times New Roman" pitchFamily="18" charset="0"/>
              </a:rPr>
              <a:t>potestdelegare</a:t>
            </a:r>
            <a:r>
              <a:rPr lang="en-US" dirty="0">
                <a:latin typeface="Times New Roman" pitchFamily="18" charset="0"/>
                <a:cs typeface="Times New Roman" pitchFamily="18" charset="0"/>
              </a:rPr>
              <a:t> merely indicates that this is not normally allowable but legislature can always provide for sub-delegation of powers. Thus, in other words the principle laid down by the maxim is a general rule but legislature can or the authority making such law can provide for an exception by expressly allowing sub-delegation of powers.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pPr algn="just"/>
            <a:r>
              <a:rPr lang="en-US" dirty="0">
                <a:latin typeface="Times New Roman" pitchFamily="18" charset="0"/>
                <a:cs typeface="Times New Roman" pitchFamily="18" charset="0"/>
              </a:rPr>
              <a:t>In, </a:t>
            </a:r>
            <a:r>
              <a:rPr lang="en-US" b="1" dirty="0">
                <a:latin typeface="Times New Roman" pitchFamily="18" charset="0"/>
                <a:cs typeface="Times New Roman" pitchFamily="18" charset="0"/>
              </a:rPr>
              <a:t>Central Talkies Ltd. v. </a:t>
            </a:r>
            <a:r>
              <a:rPr lang="en-US" b="1" dirty="0" err="1">
                <a:latin typeface="Times New Roman" pitchFamily="18" charset="0"/>
                <a:cs typeface="Times New Roman" pitchFamily="18" charset="0"/>
              </a:rPr>
              <a:t>Dwarka</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Prasad AIR 1961 SC 606</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U.P.(Temporary) Control of Rent and Eviction Act, </a:t>
            </a:r>
            <a:r>
              <a:rPr lang="en-US" dirty="0" smtClean="0">
                <a:latin typeface="Times New Roman" pitchFamily="18" charset="0"/>
                <a:cs typeface="Times New Roman" pitchFamily="18" charset="0"/>
              </a:rPr>
              <a:t>1947 provided </a:t>
            </a:r>
            <a:r>
              <a:rPr lang="en-US" dirty="0">
                <a:latin typeface="Times New Roman" pitchFamily="18" charset="0"/>
                <a:cs typeface="Times New Roman" pitchFamily="18" charset="0"/>
              </a:rPr>
              <a:t>that no suit shall be </a:t>
            </a:r>
            <a:r>
              <a:rPr lang="en-US" dirty="0" smtClean="0">
                <a:latin typeface="Times New Roman" pitchFamily="18" charset="0"/>
                <a:cs typeface="Times New Roman" pitchFamily="18" charset="0"/>
              </a:rPr>
              <a:t>filed </a:t>
            </a:r>
            <a:r>
              <a:rPr lang="en-US" dirty="0">
                <a:latin typeface="Times New Roman" pitchFamily="18" charset="0"/>
                <a:cs typeface="Times New Roman" pitchFamily="18" charset="0"/>
              </a:rPr>
              <a:t>for the eviction of a tenant without permission either of a District Magistrate or any officer authorized by him to perform any of his functions under the Act. An order granting permission by the Additional District Magistrate to whom the powers were delegated was held valid. Thus, express mention of the delegated powers in the orders plays a key role.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algn="just"/>
            <a:r>
              <a:rPr lang="en-US" dirty="0">
                <a:latin typeface="Times New Roman" pitchFamily="18" charset="0"/>
                <a:cs typeface="Times New Roman" pitchFamily="18" charset="0"/>
              </a:rPr>
              <a:t>Another illustration of such strict interpretation by the Apex Court is, the case of </a:t>
            </a:r>
            <a:r>
              <a:rPr lang="en-US" b="1" dirty="0">
                <a:latin typeface="Times New Roman" pitchFamily="18" charset="0"/>
                <a:cs typeface="Times New Roman" pitchFamily="18" charset="0"/>
              </a:rPr>
              <a:t>District Collector </a:t>
            </a:r>
            <a:r>
              <a:rPr lang="en-US" b="1" dirty="0" err="1">
                <a:latin typeface="Times New Roman" pitchFamily="18" charset="0"/>
                <a:cs typeface="Times New Roman" pitchFamily="18" charset="0"/>
              </a:rPr>
              <a:t>Chittoor</a:t>
            </a:r>
            <a:r>
              <a:rPr lang="en-US" b="1" dirty="0">
                <a:latin typeface="Times New Roman" pitchFamily="18" charset="0"/>
                <a:cs typeface="Times New Roman" pitchFamily="18" charset="0"/>
              </a:rPr>
              <a:t> v. </a:t>
            </a:r>
            <a:r>
              <a:rPr lang="en-US" b="1" dirty="0" err="1">
                <a:latin typeface="Times New Roman" pitchFamily="18" charset="0"/>
                <a:cs typeface="Times New Roman" pitchFamily="18" charset="0"/>
              </a:rPr>
              <a:t>Chittor</a:t>
            </a:r>
            <a:r>
              <a:rPr lang="en-US" b="1" dirty="0">
                <a:latin typeface="Times New Roman" pitchFamily="18" charset="0"/>
                <a:cs typeface="Times New Roman" pitchFamily="18" charset="0"/>
              </a:rPr>
              <a:t> District Groundnut Traders Association </a:t>
            </a:r>
            <a:r>
              <a:rPr lang="en-US" b="1" dirty="0" smtClean="0">
                <a:latin typeface="Times New Roman" pitchFamily="18" charset="0"/>
                <a:cs typeface="Times New Roman" pitchFamily="18" charset="0"/>
              </a:rPr>
              <a:t>AIR </a:t>
            </a:r>
            <a:r>
              <a:rPr lang="en-US" b="1" dirty="0">
                <a:latin typeface="Times New Roman" pitchFamily="18" charset="0"/>
                <a:cs typeface="Times New Roman" pitchFamily="18" charset="0"/>
              </a:rPr>
              <a:t>1989 SC 989 </a:t>
            </a:r>
            <a:r>
              <a:rPr lang="en-US" dirty="0" smtClean="0">
                <a:latin typeface="Times New Roman" pitchFamily="18" charset="0"/>
                <a:cs typeface="Times New Roman" pitchFamily="18" charset="0"/>
              </a:rPr>
              <a:t>Wherein</a:t>
            </a:r>
            <a:r>
              <a:rPr lang="en-US" dirty="0">
                <a:latin typeface="Times New Roman" pitchFamily="18" charset="0"/>
                <a:cs typeface="Times New Roman" pitchFamily="18" charset="0"/>
              </a:rPr>
              <a:t>, the Essential Commodities Act confers rule-making power on the Central Government. The Central Government sub-delegated this power to the State governments subject to the condition that before making any rules, the State Government would obtain the prior concurrence of the Central Government. The Supreme Court ruled in the instant case that any rule made by a State Government without the concurrence of the Central Government would be ultra </a:t>
            </a:r>
            <a:r>
              <a:rPr lang="en-US" dirty="0" err="1">
                <a:latin typeface="Times New Roman" pitchFamily="18" charset="0"/>
                <a:cs typeface="Times New Roman" pitchFamily="18" charset="0"/>
              </a:rPr>
              <a:t>vires</a:t>
            </a:r>
            <a:r>
              <a:rPr lang="en-US" dirty="0">
                <a:latin typeface="Times New Roman" pitchFamily="18" charset="0"/>
                <a:cs typeface="Times New Roman" pitchFamily="18" charset="0"/>
              </a:rPr>
              <a:t>. The </a:t>
            </a:r>
            <a:r>
              <a:rPr lang="en-US" dirty="0" err="1">
                <a:latin typeface="Times New Roman" pitchFamily="18" charset="0"/>
                <a:cs typeface="Times New Roman" pitchFamily="18" charset="0"/>
              </a:rPr>
              <a:t>Hon’ble</a:t>
            </a:r>
            <a:r>
              <a:rPr lang="en-US" dirty="0">
                <a:latin typeface="Times New Roman" pitchFamily="18" charset="0"/>
                <a:cs typeface="Times New Roman" pitchFamily="18" charset="0"/>
              </a:rPr>
              <a:t> Apex Court stated </a:t>
            </a:r>
            <a:r>
              <a:rPr lang="en-US" dirty="0" err="1">
                <a:latin typeface="Times New Roman" pitchFamily="18" charset="0"/>
                <a:cs typeface="Times New Roman" pitchFamily="18" charset="0"/>
              </a:rPr>
              <a:t>that,"A</a:t>
            </a:r>
            <a:r>
              <a:rPr lang="en-US" dirty="0">
                <a:latin typeface="Times New Roman" pitchFamily="18" charset="0"/>
                <a:cs typeface="Times New Roman" pitchFamily="18" charset="0"/>
              </a:rPr>
              <a:t> delegate is not entitled to exercise powers in excess or in contravention of the delegated powers. If any order is issued or framed in excess of the powers delegated to the authorities, such order would be illegal and void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579</Words>
  <Application>Microsoft Office PowerPoint</Application>
  <PresentationFormat>On-screen Show (4:3)</PresentationFormat>
  <Paragraphs>33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DELEGATUS NON POTEST DELEGARE </vt:lpstr>
      <vt:lpstr>ETYMOLOGICAL MEANING</vt:lpstr>
      <vt:lpstr> MEANING OF DELEGATUS NON POTEST DELEGARE </vt:lpstr>
      <vt:lpstr>Slide 4</vt:lpstr>
      <vt:lpstr>Slide 5</vt:lpstr>
      <vt:lpstr>CASES</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DELEGATUS NON POTEST DELEGARE</dc:title>
  <dc:creator>dell</dc:creator>
  <cp:lastModifiedBy>dell</cp:lastModifiedBy>
  <cp:revision>4</cp:revision>
  <dcterms:created xsi:type="dcterms:W3CDTF">2020-05-21T04:17:57Z</dcterms:created>
  <dcterms:modified xsi:type="dcterms:W3CDTF">2020-05-21T13:31:33Z</dcterms:modified>
</cp:coreProperties>
</file>